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08" r:id="rId1"/>
  </p:sldMasterIdLst>
  <p:sldIdLst>
    <p:sldId id="256" r:id="rId2"/>
    <p:sldId id="259" r:id="rId3"/>
    <p:sldId id="346" r:id="rId4"/>
    <p:sldId id="262" r:id="rId5"/>
    <p:sldId id="264" r:id="rId6"/>
    <p:sldId id="265" r:id="rId7"/>
    <p:sldId id="267" r:id="rId8"/>
    <p:sldId id="347" r:id="rId9"/>
    <p:sldId id="348" r:id="rId10"/>
    <p:sldId id="349" r:id="rId11"/>
    <p:sldId id="350" r:id="rId12"/>
    <p:sldId id="351" r:id="rId13"/>
    <p:sldId id="352" r:id="rId14"/>
    <p:sldId id="353" r:id="rId15"/>
    <p:sldId id="272" r:id="rId16"/>
    <p:sldId id="354" r:id="rId17"/>
    <p:sldId id="271" r:id="rId18"/>
    <p:sldId id="291" r:id="rId19"/>
    <p:sldId id="355" r:id="rId20"/>
    <p:sldId id="356" r:id="rId21"/>
    <p:sldId id="357" r:id="rId22"/>
    <p:sldId id="358" r:id="rId23"/>
    <p:sldId id="359" r:id="rId24"/>
    <p:sldId id="360" r:id="rId25"/>
    <p:sldId id="361" r:id="rId26"/>
    <p:sldId id="362" r:id="rId27"/>
    <p:sldId id="363" r:id="rId28"/>
    <p:sldId id="364" r:id="rId29"/>
    <p:sldId id="365" r:id="rId30"/>
    <p:sldId id="366" r:id="rId31"/>
    <p:sldId id="367" r:id="rId32"/>
    <p:sldId id="368" r:id="rId33"/>
    <p:sldId id="369" r:id="rId34"/>
    <p:sldId id="370" r:id="rId35"/>
    <p:sldId id="371" r:id="rId36"/>
    <p:sldId id="372" r:id="rId37"/>
    <p:sldId id="373" r:id="rId38"/>
    <p:sldId id="374" r:id="rId39"/>
    <p:sldId id="375" r:id="rId40"/>
    <p:sldId id="376" r:id="rId41"/>
    <p:sldId id="377" r:id="rId42"/>
    <p:sldId id="378" r:id="rId43"/>
    <p:sldId id="380" r:id="rId44"/>
    <p:sldId id="381" r:id="rId45"/>
    <p:sldId id="382" r:id="rId46"/>
    <p:sldId id="383" r:id="rId47"/>
    <p:sldId id="379" r:id="rId48"/>
    <p:sldId id="285" r:id="rId49"/>
    <p:sldId id="385" r:id="rId50"/>
    <p:sldId id="386" r:id="rId51"/>
    <p:sldId id="387" r:id="rId52"/>
    <p:sldId id="388" r:id="rId53"/>
    <p:sldId id="389" r:id="rId54"/>
    <p:sldId id="390" r:id="rId55"/>
    <p:sldId id="391" r:id="rId56"/>
    <p:sldId id="392" r:id="rId57"/>
    <p:sldId id="393" r:id="rId58"/>
    <p:sldId id="394" r:id="rId59"/>
    <p:sldId id="395" r:id="rId60"/>
    <p:sldId id="396" r:id="rId61"/>
    <p:sldId id="397" r:id="rId62"/>
    <p:sldId id="398" r:id="rId63"/>
    <p:sldId id="399" r:id="rId64"/>
    <p:sldId id="400" r:id="rId65"/>
    <p:sldId id="401" r:id="rId66"/>
    <p:sldId id="402" r:id="rId67"/>
    <p:sldId id="403" r:id="rId68"/>
    <p:sldId id="404" r:id="rId69"/>
    <p:sldId id="296" r:id="rId70"/>
    <p:sldId id="297" r:id="rId71"/>
    <p:sldId id="335" r:id="rId72"/>
    <p:sldId id="300" r:id="rId73"/>
    <p:sldId id="301" r:id="rId74"/>
    <p:sldId id="302" r:id="rId75"/>
    <p:sldId id="303" r:id="rId76"/>
    <p:sldId id="305" r:id="rId77"/>
    <p:sldId id="306" r:id="rId78"/>
    <p:sldId id="308" r:id="rId79"/>
    <p:sldId id="309" r:id="rId80"/>
    <p:sldId id="310" r:id="rId81"/>
    <p:sldId id="336" r:id="rId82"/>
    <p:sldId id="338" r:id="rId83"/>
    <p:sldId id="339" r:id="rId84"/>
    <p:sldId id="340" r:id="rId85"/>
    <p:sldId id="343" r:id="rId86"/>
    <p:sldId id="341" r:id="rId87"/>
    <p:sldId id="344" r:id="rId88"/>
    <p:sldId id="268" r:id="rId89"/>
    <p:sldId id="314" r:id="rId90"/>
    <p:sldId id="315" r:id="rId91"/>
    <p:sldId id="317" r:id="rId92"/>
    <p:sldId id="318" r:id="rId93"/>
    <p:sldId id="319" r:id="rId94"/>
    <p:sldId id="320" r:id="rId95"/>
    <p:sldId id="345" r:id="rId96"/>
    <p:sldId id="384" r:id="rId97"/>
    <p:sldId id="321"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92" d="100"/>
          <a:sy n="92" d="100"/>
        </p:scale>
        <p:origin x="498"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0231FA54-6661-44E1-B402-061934CB84AB}" type="datetimeFigureOut">
              <a:rPr lang="en-US" smtClean="0"/>
              <a:t>2/8/2022</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42C32072-4255-4C06-9317-FCA170B64B05}" type="slidenum">
              <a:rPr lang="en-US" smtClean="0"/>
              <a:t>‹#›</a:t>
            </a:fld>
            <a:endParaRPr lang="en-US"/>
          </a:p>
        </p:txBody>
      </p:sp>
      <p:cxnSp>
        <p:nvCxnSpPr>
          <p:cNvPr id="15" name="Straight Connector 14"/>
          <p:cNvCxnSpPr/>
          <p:nvPr/>
        </p:nvCxnSpPr>
        <p:spPr>
          <a:xfrm>
            <a:off x="2692399" y="3522131"/>
            <a:ext cx="681566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57093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31FA54-6661-44E1-B402-061934CB84AB}" type="datetimeFigureOut">
              <a:rPr lang="en-US" smtClean="0"/>
              <a:t>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C32072-4255-4C06-9317-FCA170B64B05}" type="slidenum">
              <a:rPr lang="en-US" smtClean="0"/>
              <a:t>‹#›</a:t>
            </a:fld>
            <a:endParaRPr lang="en-US"/>
          </a:p>
        </p:txBody>
      </p:sp>
    </p:spTree>
    <p:extLst>
      <p:ext uri="{BB962C8B-B14F-4D97-AF65-F5344CB8AC3E}">
        <p14:creationId xmlns:p14="http://schemas.microsoft.com/office/powerpoint/2010/main" val="4185576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231FA54-6661-44E1-B402-061934CB84AB}" type="datetimeFigureOut">
              <a:rPr lang="en-US" smtClean="0"/>
              <a:t>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C32072-4255-4C06-9317-FCA170B64B05}" type="slidenum">
              <a:rPr lang="en-US" smtClean="0"/>
              <a:t>‹#›</a:t>
            </a:fld>
            <a:endParaRPr lang="en-US"/>
          </a:p>
        </p:txBody>
      </p:sp>
      <p:cxnSp>
        <p:nvCxnSpPr>
          <p:cNvPr id="15" name="Straight Connector 14"/>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4409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231FA54-6661-44E1-B402-061934CB84AB}" type="datetimeFigureOut">
              <a:rPr lang="en-US" smtClean="0"/>
              <a:t>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C32072-4255-4C06-9317-FCA170B64B05}"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225278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231FA54-6661-44E1-B402-061934CB84AB}" type="datetimeFigureOut">
              <a:rPr lang="en-US" smtClean="0"/>
              <a:t>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C32072-4255-4C06-9317-FCA170B64B05}" type="slidenum">
              <a:rPr lang="en-US" smtClean="0"/>
              <a:t>‹#›</a:t>
            </a:fld>
            <a:endParaRPr lang="en-US"/>
          </a:p>
        </p:txBody>
      </p:sp>
    </p:spTree>
    <p:extLst>
      <p:ext uri="{BB962C8B-B14F-4D97-AF65-F5344CB8AC3E}">
        <p14:creationId xmlns:p14="http://schemas.microsoft.com/office/powerpoint/2010/main" val="11058355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231FA54-6661-44E1-B402-061934CB84AB}" type="datetimeFigureOut">
              <a:rPr lang="en-US" smtClean="0"/>
              <a:t>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C32072-4255-4C06-9317-FCA170B64B05}"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917758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231FA54-6661-44E1-B402-061934CB84AB}" type="datetimeFigureOut">
              <a:rPr lang="en-US" smtClean="0"/>
              <a:t>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C32072-4255-4C06-9317-FCA170B64B05}" type="slidenum">
              <a:rPr lang="en-US" smtClean="0"/>
              <a:t>‹#›</a:t>
            </a:fld>
            <a:endParaRPr lang="en-US"/>
          </a:p>
        </p:txBody>
      </p:sp>
      <p:cxnSp>
        <p:nvCxnSpPr>
          <p:cNvPr id="15" name="Straight Connector 14"/>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53568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231FA54-6661-44E1-B402-061934CB84AB}" type="datetimeFigureOut">
              <a:rPr lang="en-US" smtClean="0"/>
              <a:t>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C32072-4255-4C06-9317-FCA170B64B05}" type="slidenum">
              <a:rPr lang="en-US" smtClean="0"/>
              <a:t>‹#›</a:t>
            </a:fld>
            <a:endParaRPr lang="en-US"/>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55189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231FA54-6661-44E1-B402-061934CB84AB}" type="datetimeFigureOut">
              <a:rPr lang="en-US" smtClean="0"/>
              <a:t>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C32072-4255-4C06-9317-FCA170B64B05}" type="slidenum">
              <a:rPr lang="en-US" smtClean="0"/>
              <a:t>‹#›</a:t>
            </a:fld>
            <a:endParaRPr lang="en-US"/>
          </a:p>
        </p:txBody>
      </p:sp>
      <p:cxnSp>
        <p:nvCxnSpPr>
          <p:cNvPr id="14" name="Straight Connector 13"/>
          <p:cNvCxnSpPr/>
          <p:nvPr/>
        </p:nvCxnSpPr>
        <p:spPr>
          <a:xfrm>
            <a:off x="8863890" y="990600"/>
            <a:ext cx="0" cy="487680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92308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231FA54-6661-44E1-B402-061934CB84AB}" type="datetimeFigureOut">
              <a:rPr lang="en-US" smtClean="0"/>
              <a:t>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C32072-4255-4C06-9317-FCA170B64B05}" type="slidenum">
              <a:rPr lang="en-US" smtClean="0"/>
              <a:t>‹#›</a:t>
            </a:fld>
            <a:endParaRPr lang="en-US"/>
          </a:p>
        </p:txBody>
      </p:sp>
    </p:spTree>
    <p:extLst>
      <p:ext uri="{BB962C8B-B14F-4D97-AF65-F5344CB8AC3E}">
        <p14:creationId xmlns:p14="http://schemas.microsoft.com/office/powerpoint/2010/main" val="3380695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231FA54-6661-44E1-B402-061934CB84AB}" type="datetimeFigureOut">
              <a:rPr lang="en-US" smtClean="0"/>
              <a:t>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C32072-4255-4C06-9317-FCA170B64B05}" type="slidenum">
              <a:rPr lang="en-US" smtClean="0"/>
              <a:t>‹#›</a:t>
            </a:fld>
            <a:endParaRPr lang="en-US"/>
          </a:p>
        </p:txBody>
      </p:sp>
      <p:cxnSp>
        <p:nvCxnSpPr>
          <p:cNvPr id="16" name="Straight Connector 15"/>
          <p:cNvCxnSpPr/>
          <p:nvPr/>
        </p:nvCxnSpPr>
        <p:spPr>
          <a:xfrm>
            <a:off x="2012723" y="3710585"/>
            <a:ext cx="8163380"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12484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231FA54-6661-44E1-B402-061934CB84AB}" type="datetimeFigureOut">
              <a:rPr lang="en-US" smtClean="0"/>
              <a:t>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C32072-4255-4C06-9317-FCA170B64B05}" type="slidenum">
              <a:rPr lang="en-US" smtClean="0"/>
              <a:t>‹#›</a:t>
            </a:fld>
            <a:endParaRPr lang="en-US"/>
          </a:p>
        </p:txBody>
      </p:sp>
    </p:spTree>
    <p:extLst>
      <p:ext uri="{BB962C8B-B14F-4D97-AF65-F5344CB8AC3E}">
        <p14:creationId xmlns:p14="http://schemas.microsoft.com/office/powerpoint/2010/main" val="2510860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231FA54-6661-44E1-B402-061934CB84AB}" type="datetimeFigureOut">
              <a:rPr lang="en-US" smtClean="0"/>
              <a:t>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C32072-4255-4C06-9317-FCA170B64B05}" type="slidenum">
              <a:rPr lang="en-US" smtClean="0"/>
              <a:t>‹#›</a:t>
            </a:fld>
            <a:endParaRPr lang="en-US"/>
          </a:p>
        </p:txBody>
      </p:sp>
      <p:cxnSp>
        <p:nvCxnSpPr>
          <p:cNvPr id="18" name="Straight Connector 1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3701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231FA54-6661-44E1-B402-061934CB84AB}" type="datetimeFigureOut">
              <a:rPr lang="en-US" smtClean="0"/>
              <a:t>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C32072-4255-4C06-9317-FCA170B64B05}" type="slidenum">
              <a:rPr lang="en-US" smtClean="0"/>
              <a:t>‹#›</a:t>
            </a:fld>
            <a:endParaRPr lang="en-US"/>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42814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31FA54-6661-44E1-B402-061934CB84AB}" type="datetimeFigureOut">
              <a:rPr lang="en-US" smtClean="0"/>
              <a:t>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C32072-4255-4C06-9317-FCA170B64B05}" type="slidenum">
              <a:rPr lang="en-US" smtClean="0"/>
              <a:t>‹#›</a:t>
            </a:fld>
            <a:endParaRPr lang="en-US"/>
          </a:p>
        </p:txBody>
      </p:sp>
    </p:spTree>
    <p:extLst>
      <p:ext uri="{BB962C8B-B14F-4D97-AF65-F5344CB8AC3E}">
        <p14:creationId xmlns:p14="http://schemas.microsoft.com/office/powerpoint/2010/main" val="3494437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31FA54-6661-44E1-B402-061934CB84AB}" type="datetimeFigureOut">
              <a:rPr lang="en-US" smtClean="0"/>
              <a:t>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C32072-4255-4C06-9317-FCA170B64B05}" type="slidenum">
              <a:rPr lang="en-US" smtClean="0"/>
              <a:t>‹#›</a:t>
            </a:fld>
            <a:endParaRPr lang="en-US"/>
          </a:p>
        </p:txBody>
      </p:sp>
      <p:cxnSp>
        <p:nvCxnSpPr>
          <p:cNvPr id="16" name="Straight Connector 15"/>
          <p:cNvCxnSpPr/>
          <p:nvPr/>
        </p:nvCxnSpPr>
        <p:spPr>
          <a:xfrm>
            <a:off x="1396169" y="2912533"/>
            <a:ext cx="35144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516268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31FA54-6661-44E1-B402-061934CB84AB}" type="datetimeFigureOut">
              <a:rPr lang="en-US" smtClean="0"/>
              <a:t>2/8/2022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2C32072-4255-4C06-9317-FCA170B64B05}" type="slidenum">
              <a:rPr lang="en-US" smtClean="0"/>
              <a:t>‹#›</a:t>
            </a:fld>
            <a:endParaRPr lang="en-US"/>
          </a:p>
        </p:txBody>
      </p:sp>
    </p:spTree>
    <p:extLst>
      <p:ext uri="{BB962C8B-B14F-4D97-AF65-F5344CB8AC3E}">
        <p14:creationId xmlns:p14="http://schemas.microsoft.com/office/powerpoint/2010/main" val="190546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231FA54-6661-44E1-B402-061934CB84AB}" type="datetimeFigureOut">
              <a:rPr lang="en-US" smtClean="0"/>
              <a:t>2/8/2022</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2C32072-4255-4C06-9317-FCA170B64B05}" type="slidenum">
              <a:rPr lang="en-US" smtClean="0"/>
              <a:t>‹#›</a:t>
            </a:fld>
            <a:endParaRPr lang="en-US"/>
          </a:p>
        </p:txBody>
      </p:sp>
    </p:spTree>
    <p:extLst>
      <p:ext uri="{BB962C8B-B14F-4D97-AF65-F5344CB8AC3E}">
        <p14:creationId xmlns:p14="http://schemas.microsoft.com/office/powerpoint/2010/main" val="4003615918"/>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 id="2147484420" r:id="rId12"/>
    <p:sldLayoutId id="2147484421" r:id="rId13"/>
    <p:sldLayoutId id="2147484422" r:id="rId14"/>
    <p:sldLayoutId id="2147484423" r:id="rId15"/>
    <p:sldLayoutId id="2147484424" r:id="rId16"/>
    <p:sldLayoutId id="214748442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6.xml"/><Relationship Id="rId4" Type="http://schemas.openxmlformats.org/officeDocument/2006/relationships/image" Target="../media/image126.png"/></Relationships>
</file>

<file path=ppt/slides/_rels/slide7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8.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48.png"/><Relationship Id="rId1" Type="http://schemas.openxmlformats.org/officeDocument/2006/relationships/slideLayout" Target="../slideLayouts/slideLayout6.xml"/><Relationship Id="rId4" Type="http://schemas.openxmlformats.org/officeDocument/2006/relationships/image" Target="../media/image152.png"/></Relationships>
</file>

<file path=ppt/slides/_rels/slide9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48.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48.png"/><Relationship Id="rId1" Type="http://schemas.openxmlformats.org/officeDocument/2006/relationships/slideLayout" Target="../slideLayouts/slideLayout6.xml"/><Relationship Id="rId4" Type="http://schemas.openxmlformats.org/officeDocument/2006/relationships/image" Target="../media/image15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71700" y="1756063"/>
            <a:ext cx="7793182" cy="1329267"/>
          </a:xfrm>
        </p:spPr>
        <p:txBody>
          <a:bodyPr>
            <a:normAutofit/>
          </a:bodyPr>
          <a:lstStyle/>
          <a:p>
            <a:r>
              <a:rPr lang="en-US" sz="3600" b="1" cap="none" dirty="0" smtClean="0">
                <a:ln w="13462">
                  <a:solidFill>
                    <a:schemeClr val="accent6">
                      <a:lumMod val="60000"/>
                      <a:lumOff val="40000"/>
                    </a:schemeClr>
                  </a:solidFill>
                  <a:prstDash val="solid"/>
                </a:ln>
                <a:solidFill>
                  <a:schemeClr val="tx1">
                    <a:lumMod val="85000"/>
                    <a:lumOff val="15000"/>
                  </a:schemeClr>
                </a:solidFill>
                <a:effectLst>
                  <a:outerShdw dist="38100" dir="2700000" algn="bl" rotWithShape="0">
                    <a:schemeClr val="accent5"/>
                  </a:outerShdw>
                </a:effectLst>
                <a:latin typeface="Bookman Old Style" panose="02050604050505020204" pitchFamily="18" charset="0"/>
              </a:rPr>
              <a:t>HOUSE PRIZE PREDICTION MODEL</a:t>
            </a:r>
            <a:endParaRPr lang="en-US" sz="3600" b="1" cap="none" dirty="0">
              <a:ln w="13462">
                <a:solidFill>
                  <a:schemeClr val="accent6">
                    <a:lumMod val="60000"/>
                    <a:lumOff val="40000"/>
                  </a:schemeClr>
                </a:solidFill>
                <a:prstDash val="solid"/>
              </a:ln>
              <a:solidFill>
                <a:schemeClr val="tx1">
                  <a:lumMod val="85000"/>
                  <a:lumOff val="15000"/>
                </a:schemeClr>
              </a:solidFill>
              <a:effectLst>
                <a:outerShdw dist="38100" dir="2700000" algn="bl" rotWithShape="0">
                  <a:schemeClr val="accent5"/>
                </a:outerShdw>
              </a:effectLst>
              <a:latin typeface="Bookman Old Style" panose="02050604050505020204" pitchFamily="18" charset="0"/>
            </a:endParaRPr>
          </a:p>
        </p:txBody>
      </p:sp>
      <p:sp>
        <p:nvSpPr>
          <p:cNvPr id="3" name="Subtitle 2"/>
          <p:cNvSpPr>
            <a:spLocks noGrp="1"/>
          </p:cNvSpPr>
          <p:nvPr>
            <p:ph type="subTitle" idx="1"/>
          </p:nvPr>
        </p:nvSpPr>
        <p:spPr>
          <a:xfrm>
            <a:off x="6261291" y="5579920"/>
            <a:ext cx="3859454" cy="1018308"/>
          </a:xfrm>
        </p:spPr>
        <p:txBody>
          <a:bodyPr>
            <a:noAutofit/>
          </a:bodyPr>
          <a:lstStyle/>
          <a:p>
            <a:pPr algn="l"/>
            <a:r>
              <a:rPr lang="en-US" sz="1400" dirty="0" smtClean="0">
                <a:solidFill>
                  <a:schemeClr val="tx1"/>
                </a:solidFill>
                <a:latin typeface="Bookman Old Style" panose="02050604050505020204" pitchFamily="18" charset="0"/>
              </a:rPr>
              <a:t>Submitted by : </a:t>
            </a:r>
            <a:r>
              <a:rPr lang="en-US" sz="1400" b="1" dirty="0" err="1" smtClean="0">
                <a:solidFill>
                  <a:schemeClr val="tx1"/>
                </a:solidFill>
                <a:latin typeface="Bookman Old Style" panose="02050604050505020204" pitchFamily="18" charset="0"/>
              </a:rPr>
              <a:t>Bhushan</a:t>
            </a:r>
            <a:r>
              <a:rPr lang="en-US" sz="1400" b="1" dirty="0" smtClean="0">
                <a:solidFill>
                  <a:schemeClr val="tx1"/>
                </a:solidFill>
                <a:latin typeface="Bookman Old Style" panose="02050604050505020204" pitchFamily="18" charset="0"/>
              </a:rPr>
              <a:t> Kumar Sharma</a:t>
            </a:r>
          </a:p>
          <a:p>
            <a:pPr algn="l"/>
            <a:r>
              <a:rPr lang="en-US" sz="1400" dirty="0" smtClean="0">
                <a:solidFill>
                  <a:schemeClr val="tx1"/>
                </a:solidFill>
                <a:latin typeface="Bookman Old Style" panose="02050604050505020204" pitchFamily="18" charset="0"/>
              </a:rPr>
              <a:t>Designation:  </a:t>
            </a:r>
            <a:r>
              <a:rPr lang="en-US" sz="1400" b="1" dirty="0" smtClean="0">
                <a:solidFill>
                  <a:schemeClr val="tx1"/>
                </a:solidFill>
                <a:latin typeface="Bookman Old Style" panose="02050604050505020204" pitchFamily="18" charset="0"/>
              </a:rPr>
              <a:t>Intern Data Scientist</a:t>
            </a:r>
          </a:p>
          <a:p>
            <a:pPr algn="l"/>
            <a:r>
              <a:rPr lang="en-US" sz="1400" dirty="0" smtClean="0">
                <a:solidFill>
                  <a:schemeClr val="tx1"/>
                </a:solidFill>
                <a:latin typeface="Bookman Old Style" panose="02050604050505020204" pitchFamily="18" charset="0"/>
              </a:rPr>
              <a:t>Company : </a:t>
            </a:r>
            <a:r>
              <a:rPr lang="en-US" sz="1400" b="1" dirty="0">
                <a:solidFill>
                  <a:schemeClr val="tx1"/>
                </a:solidFill>
                <a:latin typeface="Bookman Old Style" panose="02050604050505020204" pitchFamily="18" charset="0"/>
              </a:rPr>
              <a:t>Flip </a:t>
            </a:r>
            <a:r>
              <a:rPr lang="en-US" sz="1400" b="1" dirty="0" err="1">
                <a:solidFill>
                  <a:schemeClr val="tx1"/>
                </a:solidFill>
                <a:latin typeface="Bookman Old Style" panose="02050604050505020204" pitchFamily="18" charset="0"/>
              </a:rPr>
              <a:t>Robo</a:t>
            </a:r>
            <a:r>
              <a:rPr lang="en-US" sz="1400" b="1" dirty="0">
                <a:solidFill>
                  <a:schemeClr val="tx1"/>
                </a:solidFill>
                <a:latin typeface="Bookman Old Style" panose="02050604050505020204" pitchFamily="18" charset="0"/>
              </a:rPr>
              <a:t> Technologies</a:t>
            </a:r>
          </a:p>
          <a:p>
            <a:pPr algn="just"/>
            <a:endParaRPr lang="en-US" sz="1400" dirty="0">
              <a:latin typeface="Bookman Old Style" panose="02050604050505020204" pitchFamily="18" charset="0"/>
            </a:endParaRPr>
          </a:p>
        </p:txBody>
      </p:sp>
      <p:pic>
        <p:nvPicPr>
          <p:cNvPr id="4" name="image1.png"/>
          <p:cNvPicPr/>
          <p:nvPr/>
        </p:nvPicPr>
        <p:blipFill>
          <a:blip r:embed="rId2" cstate="print"/>
          <a:stretch>
            <a:fillRect/>
          </a:stretch>
        </p:blipFill>
        <p:spPr>
          <a:xfrm>
            <a:off x="3805382" y="0"/>
            <a:ext cx="4111718" cy="187036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6050" y="3199631"/>
            <a:ext cx="6785264" cy="2265988"/>
          </a:xfrm>
          <a:prstGeom prst="rect">
            <a:avLst/>
          </a:prstGeom>
        </p:spPr>
      </p:pic>
    </p:spTree>
    <p:extLst>
      <p:ext uri="{BB962C8B-B14F-4D97-AF65-F5344CB8AC3E}">
        <p14:creationId xmlns:p14="http://schemas.microsoft.com/office/powerpoint/2010/main" val="1739423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521247"/>
            <a:ext cx="10058400" cy="581891"/>
          </a:xfrm>
        </p:spPr>
        <p:txBody>
          <a:bodyPr>
            <a:normAutofit fontScale="90000"/>
          </a:bodyPr>
          <a:lstStyle/>
          <a:p>
            <a:r>
              <a:rPr lang="en-US" sz="4000" dirty="0" smtClean="0">
                <a:latin typeface="Bookman Old Style" panose="02050604050505020204" pitchFamily="18" charset="0"/>
              </a:rPr>
              <a:t>Removing null values</a:t>
            </a:r>
            <a:endParaRPr lang="en-US" sz="4000" dirty="0">
              <a:latin typeface="Bookman Old Style" panose="02050604050505020204" pitchFamily="18" charset="0"/>
            </a:endParaRPr>
          </a:p>
        </p:txBody>
      </p:sp>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sp>
        <p:nvSpPr>
          <p:cNvPr id="9" name="Rectangle 8"/>
          <p:cNvSpPr/>
          <p:nvPr/>
        </p:nvSpPr>
        <p:spPr>
          <a:xfrm>
            <a:off x="971998" y="5436866"/>
            <a:ext cx="10254100" cy="5793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Ø"/>
            </a:pPr>
            <a:r>
              <a:rPr lang="en-US" dirty="0" smtClean="0">
                <a:solidFill>
                  <a:schemeClr val="tx1"/>
                </a:solidFill>
                <a:latin typeface="Bookman Old Style" pitchFamily="18" charset="0"/>
              </a:rPr>
              <a:t>Same operation done with test dataset, hence removed above mentioned columns</a:t>
            </a:r>
            <a:endParaRPr lang="en-US" dirty="0" smtClean="0">
              <a:solidFill>
                <a:schemeClr val="tx1"/>
              </a:solidFill>
              <a:latin typeface="Bookman Old Style" pitchFamily="18" charset="0"/>
            </a:endParaRPr>
          </a:p>
        </p:txBody>
      </p:sp>
      <p:pic>
        <p:nvPicPr>
          <p:cNvPr id="6" name="Picture 5"/>
          <p:cNvPicPr>
            <a:picLocks noChangeAspect="1"/>
          </p:cNvPicPr>
          <p:nvPr/>
        </p:nvPicPr>
        <p:blipFill>
          <a:blip r:embed="rId2"/>
          <a:stretch>
            <a:fillRect/>
          </a:stretch>
        </p:blipFill>
        <p:spPr>
          <a:xfrm>
            <a:off x="1431798" y="1376796"/>
            <a:ext cx="9334500" cy="1833995"/>
          </a:xfrm>
          <a:prstGeom prst="rect">
            <a:avLst/>
          </a:prstGeom>
        </p:spPr>
      </p:pic>
      <p:pic>
        <p:nvPicPr>
          <p:cNvPr id="7" name="Picture 6"/>
          <p:cNvPicPr>
            <a:picLocks noChangeAspect="1"/>
          </p:cNvPicPr>
          <p:nvPr/>
        </p:nvPicPr>
        <p:blipFill>
          <a:blip r:embed="rId3"/>
          <a:stretch>
            <a:fillRect/>
          </a:stretch>
        </p:blipFill>
        <p:spPr>
          <a:xfrm>
            <a:off x="1441323" y="3219480"/>
            <a:ext cx="9324975" cy="2095500"/>
          </a:xfrm>
          <a:prstGeom prst="rect">
            <a:avLst/>
          </a:prstGeom>
        </p:spPr>
      </p:pic>
    </p:spTree>
    <p:extLst>
      <p:ext uri="{BB962C8B-B14F-4D97-AF65-F5344CB8AC3E}">
        <p14:creationId xmlns:p14="http://schemas.microsoft.com/office/powerpoint/2010/main" val="22142335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521247"/>
            <a:ext cx="10058400" cy="581891"/>
          </a:xfrm>
        </p:spPr>
        <p:txBody>
          <a:bodyPr>
            <a:normAutofit fontScale="90000"/>
          </a:bodyPr>
          <a:lstStyle/>
          <a:p>
            <a:r>
              <a:rPr lang="en-US" sz="4000" dirty="0" smtClean="0">
                <a:latin typeface="Bookman Old Style" panose="02050604050505020204" pitchFamily="18" charset="0"/>
              </a:rPr>
              <a:t>Removing null values</a:t>
            </a:r>
            <a:endParaRPr lang="en-US" sz="4000" dirty="0">
              <a:latin typeface="Bookman Old Style" panose="02050604050505020204" pitchFamily="18" charset="0"/>
            </a:endParaRPr>
          </a:p>
        </p:txBody>
      </p:sp>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sp>
        <p:nvSpPr>
          <p:cNvPr id="9" name="Rectangle 8"/>
          <p:cNvSpPr/>
          <p:nvPr/>
        </p:nvSpPr>
        <p:spPr>
          <a:xfrm>
            <a:off x="1448666" y="5204628"/>
            <a:ext cx="9679582" cy="91099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smtClean="0">
                <a:solidFill>
                  <a:schemeClr val="tx1"/>
                </a:solidFill>
                <a:latin typeface="Bookman Old Style" pitchFamily="18" charset="0"/>
              </a:rPr>
              <a:t>Checked relation between different columns then impute values accordingly for many categorical columns of </a:t>
            </a:r>
            <a:r>
              <a:rPr lang="en-US" dirty="0" smtClean="0">
                <a:solidFill>
                  <a:schemeClr val="tx1"/>
                </a:solidFill>
                <a:latin typeface="Bookman Old Style" pitchFamily="18" charset="0"/>
              </a:rPr>
              <a:t>the dataset</a:t>
            </a:r>
            <a:r>
              <a:rPr lang="en-US" dirty="0" smtClean="0">
                <a:solidFill>
                  <a:schemeClr val="tx1"/>
                </a:solidFill>
                <a:latin typeface="Bookman Old Style" pitchFamily="18" charset="0"/>
              </a:rPr>
              <a:t>.</a:t>
            </a:r>
          </a:p>
          <a:p>
            <a:pPr marL="285750" indent="-285750">
              <a:buFont typeface="Wingdings" panose="05000000000000000000" pitchFamily="2" charset="2"/>
              <a:buChar char="Ø"/>
            </a:pPr>
            <a:r>
              <a:rPr lang="en-US" dirty="0" smtClean="0">
                <a:solidFill>
                  <a:schemeClr val="tx1"/>
                </a:solidFill>
                <a:latin typeface="Bookman Old Style" pitchFamily="18" charset="0"/>
              </a:rPr>
              <a:t>Mainly impute mode value of the </a:t>
            </a:r>
            <a:r>
              <a:rPr lang="en-US" dirty="0" smtClean="0">
                <a:solidFill>
                  <a:schemeClr val="tx1"/>
                </a:solidFill>
                <a:latin typeface="Bookman Old Style" pitchFamily="18" charset="0"/>
              </a:rPr>
              <a:t>column for categorical columns</a:t>
            </a:r>
            <a:endParaRPr lang="en-US" dirty="0" smtClean="0">
              <a:solidFill>
                <a:schemeClr val="tx1"/>
              </a:solidFill>
              <a:latin typeface="Bookman Old Style" pitchFamily="18" charset="0"/>
            </a:endParaRPr>
          </a:p>
        </p:txBody>
      </p:sp>
      <p:pic>
        <p:nvPicPr>
          <p:cNvPr id="4" name="Picture 3"/>
          <p:cNvPicPr>
            <a:picLocks noChangeAspect="1"/>
          </p:cNvPicPr>
          <p:nvPr/>
        </p:nvPicPr>
        <p:blipFill>
          <a:blip r:embed="rId2"/>
          <a:stretch>
            <a:fillRect/>
          </a:stretch>
        </p:blipFill>
        <p:spPr>
          <a:xfrm>
            <a:off x="1448666" y="1257300"/>
            <a:ext cx="9544050" cy="3793165"/>
          </a:xfrm>
          <a:prstGeom prst="rect">
            <a:avLst/>
          </a:prstGeom>
        </p:spPr>
      </p:pic>
    </p:spTree>
    <p:extLst>
      <p:ext uri="{BB962C8B-B14F-4D97-AF65-F5344CB8AC3E}">
        <p14:creationId xmlns:p14="http://schemas.microsoft.com/office/powerpoint/2010/main" val="22688921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521247"/>
            <a:ext cx="10058400" cy="581891"/>
          </a:xfrm>
        </p:spPr>
        <p:txBody>
          <a:bodyPr>
            <a:normAutofit fontScale="90000"/>
          </a:bodyPr>
          <a:lstStyle/>
          <a:p>
            <a:r>
              <a:rPr lang="en-US" sz="4000" dirty="0" smtClean="0">
                <a:latin typeface="Bookman Old Style" panose="02050604050505020204" pitchFamily="18" charset="0"/>
              </a:rPr>
              <a:t>Removing null values</a:t>
            </a:r>
            <a:endParaRPr lang="en-US" sz="4000" dirty="0">
              <a:latin typeface="Bookman Old Style" panose="02050604050505020204" pitchFamily="18" charset="0"/>
            </a:endParaRPr>
          </a:p>
        </p:txBody>
      </p:sp>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sp>
        <p:nvSpPr>
          <p:cNvPr id="9" name="Rectangle 8"/>
          <p:cNvSpPr/>
          <p:nvPr/>
        </p:nvSpPr>
        <p:spPr>
          <a:xfrm>
            <a:off x="1448666" y="5476008"/>
            <a:ext cx="9679582" cy="6961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smtClean="0">
                <a:solidFill>
                  <a:schemeClr val="tx1"/>
                </a:solidFill>
                <a:latin typeface="Bookman Old Style" pitchFamily="18" charset="0"/>
              </a:rPr>
              <a:t>Median and Mean imputation effect on columns, are shown above</a:t>
            </a:r>
          </a:p>
          <a:p>
            <a:pPr marL="285750" indent="-285750">
              <a:buFont typeface="Wingdings" panose="05000000000000000000" pitchFamily="2" charset="2"/>
              <a:buChar char="Ø"/>
            </a:pPr>
            <a:r>
              <a:rPr lang="en-US" dirty="0" smtClean="0">
                <a:solidFill>
                  <a:schemeClr val="tx1"/>
                </a:solidFill>
                <a:latin typeface="Bookman Old Style" pitchFamily="18" charset="0"/>
              </a:rPr>
              <a:t>If column is skewed then it is better to impute Median value instead mean</a:t>
            </a:r>
            <a:endParaRPr lang="en-US" dirty="0" smtClean="0">
              <a:solidFill>
                <a:schemeClr val="tx1"/>
              </a:solidFill>
              <a:latin typeface="Bookman Old Style" pitchFamily="18" charset="0"/>
            </a:endParaRPr>
          </a:p>
          <a:p>
            <a:pPr marL="285750" indent="-285750">
              <a:buFont typeface="Wingdings" panose="05000000000000000000" pitchFamily="2" charset="2"/>
              <a:buChar char="Ø"/>
            </a:pPr>
            <a:endParaRPr lang="en-US" dirty="0" smtClean="0">
              <a:solidFill>
                <a:schemeClr val="tx1"/>
              </a:solidFill>
              <a:latin typeface="Bookman Old Style"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817" y="1188572"/>
            <a:ext cx="10407680" cy="4092317"/>
          </a:xfrm>
          <a:prstGeom prst="rect">
            <a:avLst/>
          </a:prstGeom>
        </p:spPr>
      </p:pic>
    </p:spTree>
    <p:extLst>
      <p:ext uri="{BB962C8B-B14F-4D97-AF65-F5344CB8AC3E}">
        <p14:creationId xmlns:p14="http://schemas.microsoft.com/office/powerpoint/2010/main" val="25085941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521247"/>
            <a:ext cx="10058400" cy="581891"/>
          </a:xfrm>
        </p:spPr>
        <p:txBody>
          <a:bodyPr>
            <a:normAutofit fontScale="90000"/>
          </a:bodyPr>
          <a:lstStyle/>
          <a:p>
            <a:r>
              <a:rPr lang="en-US" sz="4000" dirty="0" smtClean="0">
                <a:latin typeface="Bookman Old Style" panose="02050604050505020204" pitchFamily="18" charset="0"/>
              </a:rPr>
              <a:t>Checking null values</a:t>
            </a:r>
            <a:endParaRPr lang="en-US" sz="4000" dirty="0">
              <a:latin typeface="Bookman Old Style" panose="02050604050505020204" pitchFamily="18" charset="0"/>
            </a:endParaRPr>
          </a:p>
        </p:txBody>
      </p:sp>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sp>
        <p:nvSpPr>
          <p:cNvPr id="9" name="Rectangle 8"/>
          <p:cNvSpPr/>
          <p:nvPr/>
        </p:nvSpPr>
        <p:spPr>
          <a:xfrm>
            <a:off x="971998" y="5436866"/>
            <a:ext cx="10254100" cy="5793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Ø"/>
            </a:pPr>
            <a:r>
              <a:rPr lang="en-US" b="1" dirty="0" smtClean="0">
                <a:solidFill>
                  <a:schemeClr val="tx1"/>
                </a:solidFill>
                <a:latin typeface="Bookman Old Style" pitchFamily="18" charset="0"/>
              </a:rPr>
              <a:t>For Train Dataset</a:t>
            </a:r>
            <a:r>
              <a:rPr lang="en-US" dirty="0" smtClean="0">
                <a:solidFill>
                  <a:schemeClr val="tx1"/>
                </a:solidFill>
                <a:latin typeface="Bookman Old Style" pitchFamily="18" charset="0"/>
              </a:rPr>
              <a:t>:  As graph is clean now, which indicate that, now no null value present in the train dataset</a:t>
            </a:r>
            <a:endParaRPr lang="en-US" dirty="0" smtClean="0">
              <a:solidFill>
                <a:schemeClr val="tx1"/>
              </a:solidFill>
              <a:latin typeface="Bookman Old Style"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9370" y="1181127"/>
            <a:ext cx="9779355" cy="4177751"/>
          </a:xfrm>
          <a:prstGeom prst="rect">
            <a:avLst/>
          </a:prstGeom>
        </p:spPr>
      </p:pic>
    </p:spTree>
    <p:extLst>
      <p:ext uri="{BB962C8B-B14F-4D97-AF65-F5344CB8AC3E}">
        <p14:creationId xmlns:p14="http://schemas.microsoft.com/office/powerpoint/2010/main" val="13178782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521247"/>
            <a:ext cx="10058400" cy="581891"/>
          </a:xfrm>
        </p:spPr>
        <p:txBody>
          <a:bodyPr>
            <a:normAutofit fontScale="90000"/>
          </a:bodyPr>
          <a:lstStyle/>
          <a:p>
            <a:r>
              <a:rPr lang="en-US" sz="4000" dirty="0" smtClean="0">
                <a:latin typeface="Bookman Old Style" panose="02050604050505020204" pitchFamily="18" charset="0"/>
              </a:rPr>
              <a:t>Checking null values</a:t>
            </a:r>
            <a:endParaRPr lang="en-US" sz="4000" dirty="0">
              <a:latin typeface="Bookman Old Style" panose="02050604050505020204" pitchFamily="18" charset="0"/>
            </a:endParaRPr>
          </a:p>
        </p:txBody>
      </p:sp>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sp>
        <p:nvSpPr>
          <p:cNvPr id="9" name="Rectangle 8"/>
          <p:cNvSpPr/>
          <p:nvPr/>
        </p:nvSpPr>
        <p:spPr>
          <a:xfrm>
            <a:off x="971998" y="5436866"/>
            <a:ext cx="10254100" cy="5793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Ø"/>
            </a:pPr>
            <a:r>
              <a:rPr lang="en-US" b="1" dirty="0" smtClean="0">
                <a:solidFill>
                  <a:schemeClr val="tx1"/>
                </a:solidFill>
                <a:latin typeface="Bookman Old Style" pitchFamily="18" charset="0"/>
              </a:rPr>
              <a:t>For Test dataset</a:t>
            </a:r>
            <a:r>
              <a:rPr lang="en-US" dirty="0" smtClean="0">
                <a:solidFill>
                  <a:schemeClr val="tx1"/>
                </a:solidFill>
                <a:latin typeface="Bookman Old Style" pitchFamily="18" charset="0"/>
              </a:rPr>
              <a:t>: As </a:t>
            </a:r>
            <a:r>
              <a:rPr lang="en-US" dirty="0">
                <a:solidFill>
                  <a:schemeClr val="tx1"/>
                </a:solidFill>
                <a:latin typeface="Bookman Old Style" pitchFamily="18" charset="0"/>
              </a:rPr>
              <a:t>graph is clean now, which indicate that, now no null value present in the train dataset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4003" y="1268901"/>
            <a:ext cx="9983170" cy="4002202"/>
          </a:xfrm>
          <a:prstGeom prst="rect">
            <a:avLst/>
          </a:prstGeom>
        </p:spPr>
      </p:pic>
    </p:spTree>
    <p:extLst>
      <p:ext uri="{BB962C8B-B14F-4D97-AF65-F5344CB8AC3E}">
        <p14:creationId xmlns:p14="http://schemas.microsoft.com/office/powerpoint/2010/main" val="30723836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616910"/>
            <a:ext cx="10058400" cy="582276"/>
          </a:xfrm>
        </p:spPr>
        <p:txBody>
          <a:bodyPr>
            <a:normAutofit fontScale="90000"/>
          </a:bodyPr>
          <a:lstStyle/>
          <a:p>
            <a:r>
              <a:rPr lang="en-US" dirty="0" smtClean="0">
                <a:latin typeface="Bookman Old Style" panose="02050604050505020204" pitchFamily="18" charset="0"/>
              </a:rPr>
              <a:t>Data Preprocessing </a:t>
            </a:r>
            <a:endParaRPr lang="en-US" dirty="0">
              <a:latin typeface="Bookman Old Style" panose="02050604050505020204" pitchFamily="18" charset="0"/>
            </a:endParaRPr>
          </a:p>
        </p:txBody>
      </p:sp>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pic>
        <p:nvPicPr>
          <p:cNvPr id="4" name="Picture 3"/>
          <p:cNvPicPr>
            <a:picLocks noChangeAspect="1"/>
          </p:cNvPicPr>
          <p:nvPr/>
        </p:nvPicPr>
        <p:blipFill>
          <a:blip r:embed="rId2"/>
          <a:stretch>
            <a:fillRect/>
          </a:stretch>
        </p:blipFill>
        <p:spPr>
          <a:xfrm>
            <a:off x="1503651" y="1485900"/>
            <a:ext cx="9496425" cy="4532601"/>
          </a:xfrm>
          <a:prstGeom prst="rect">
            <a:avLst/>
          </a:prstGeom>
        </p:spPr>
      </p:pic>
    </p:spTree>
    <p:extLst>
      <p:ext uri="{BB962C8B-B14F-4D97-AF65-F5344CB8AC3E}">
        <p14:creationId xmlns:p14="http://schemas.microsoft.com/office/powerpoint/2010/main" val="25443218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616910"/>
            <a:ext cx="10058400" cy="582276"/>
          </a:xfrm>
        </p:spPr>
        <p:txBody>
          <a:bodyPr>
            <a:normAutofit fontScale="90000"/>
          </a:bodyPr>
          <a:lstStyle/>
          <a:p>
            <a:r>
              <a:rPr lang="en-US" dirty="0" smtClean="0">
                <a:latin typeface="Bookman Old Style" panose="02050604050505020204" pitchFamily="18" charset="0"/>
              </a:rPr>
              <a:t>Data Preprocessing </a:t>
            </a:r>
            <a:endParaRPr lang="en-US" dirty="0">
              <a:latin typeface="Bookman Old Style" panose="02050604050505020204" pitchFamily="18" charset="0"/>
            </a:endParaRPr>
          </a:p>
        </p:txBody>
      </p:sp>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sp>
        <p:nvSpPr>
          <p:cNvPr id="5" name="Rectangle 4"/>
          <p:cNvSpPr/>
          <p:nvPr/>
        </p:nvSpPr>
        <p:spPr>
          <a:xfrm>
            <a:off x="874148" y="1652156"/>
            <a:ext cx="10254100" cy="29614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Ø"/>
            </a:pPr>
            <a:r>
              <a:rPr lang="en-US" dirty="0">
                <a:solidFill>
                  <a:schemeClr val="tx1"/>
                </a:solidFill>
                <a:latin typeface="Bookman Old Style" pitchFamily="18" charset="0"/>
              </a:rPr>
              <a:t># BsmtFinSF1</a:t>
            </a:r>
          </a:p>
          <a:p>
            <a:pPr marL="285750" indent="-285750" algn="ctr">
              <a:buFont typeface="Wingdings" panose="05000000000000000000" pitchFamily="2" charset="2"/>
              <a:buChar char="Ø"/>
            </a:pPr>
            <a:r>
              <a:rPr lang="en-US" dirty="0">
                <a:solidFill>
                  <a:schemeClr val="tx1"/>
                </a:solidFill>
                <a:latin typeface="Bookman Old Style" pitchFamily="18" charset="0"/>
              </a:rPr>
              <a:t># BsmtFinSF2</a:t>
            </a:r>
          </a:p>
          <a:p>
            <a:pPr marL="285750" indent="-285750" algn="ctr">
              <a:buFont typeface="Wingdings" panose="05000000000000000000" pitchFamily="2" charset="2"/>
              <a:buChar char="Ø"/>
            </a:pPr>
            <a:r>
              <a:rPr lang="en-US" dirty="0">
                <a:solidFill>
                  <a:schemeClr val="tx1"/>
                </a:solidFill>
                <a:latin typeface="Bookman Old Style" pitchFamily="18" charset="0"/>
              </a:rPr>
              <a:t># </a:t>
            </a:r>
            <a:r>
              <a:rPr lang="en-US" dirty="0" err="1">
                <a:solidFill>
                  <a:schemeClr val="tx1"/>
                </a:solidFill>
                <a:latin typeface="Bookman Old Style" pitchFamily="18" charset="0"/>
              </a:rPr>
              <a:t>LowQualFinSF</a:t>
            </a:r>
            <a:endParaRPr lang="en-US" dirty="0">
              <a:solidFill>
                <a:schemeClr val="tx1"/>
              </a:solidFill>
              <a:latin typeface="Bookman Old Style" pitchFamily="18" charset="0"/>
            </a:endParaRPr>
          </a:p>
          <a:p>
            <a:pPr marL="285750" indent="-285750" algn="ctr">
              <a:buFont typeface="Wingdings" panose="05000000000000000000" pitchFamily="2" charset="2"/>
              <a:buChar char="Ø"/>
            </a:pPr>
            <a:r>
              <a:rPr lang="en-US" dirty="0">
                <a:solidFill>
                  <a:schemeClr val="tx1"/>
                </a:solidFill>
                <a:latin typeface="Bookman Old Style" pitchFamily="18" charset="0"/>
              </a:rPr>
              <a:t># </a:t>
            </a:r>
            <a:r>
              <a:rPr lang="en-US" dirty="0" err="1">
                <a:solidFill>
                  <a:schemeClr val="tx1"/>
                </a:solidFill>
                <a:latin typeface="Bookman Old Style" pitchFamily="18" charset="0"/>
              </a:rPr>
              <a:t>EnclosedPorch</a:t>
            </a:r>
            <a:endParaRPr lang="en-US" dirty="0">
              <a:solidFill>
                <a:schemeClr val="tx1"/>
              </a:solidFill>
              <a:latin typeface="Bookman Old Style" pitchFamily="18" charset="0"/>
            </a:endParaRPr>
          </a:p>
          <a:p>
            <a:pPr marL="285750" indent="-285750" algn="ctr">
              <a:buFont typeface="Wingdings" panose="05000000000000000000" pitchFamily="2" charset="2"/>
              <a:buChar char="Ø"/>
            </a:pPr>
            <a:r>
              <a:rPr lang="en-US" dirty="0">
                <a:solidFill>
                  <a:schemeClr val="tx1"/>
                </a:solidFill>
                <a:latin typeface="Bookman Old Style" pitchFamily="18" charset="0"/>
              </a:rPr>
              <a:t># 3SsnPorch</a:t>
            </a:r>
          </a:p>
          <a:p>
            <a:pPr marL="285750" indent="-285750" algn="ctr">
              <a:buFont typeface="Wingdings" panose="05000000000000000000" pitchFamily="2" charset="2"/>
              <a:buChar char="Ø"/>
            </a:pPr>
            <a:r>
              <a:rPr lang="en-US" dirty="0">
                <a:solidFill>
                  <a:schemeClr val="tx1"/>
                </a:solidFill>
                <a:latin typeface="Bookman Old Style" pitchFamily="18" charset="0"/>
              </a:rPr>
              <a:t># </a:t>
            </a:r>
            <a:r>
              <a:rPr lang="en-US" dirty="0" err="1">
                <a:solidFill>
                  <a:schemeClr val="tx1"/>
                </a:solidFill>
                <a:latin typeface="Bookman Old Style" pitchFamily="18" charset="0"/>
              </a:rPr>
              <a:t>ScreenPorch</a:t>
            </a:r>
            <a:endParaRPr lang="en-US" dirty="0">
              <a:solidFill>
                <a:schemeClr val="tx1"/>
              </a:solidFill>
              <a:latin typeface="Bookman Old Style" pitchFamily="18" charset="0"/>
            </a:endParaRPr>
          </a:p>
          <a:p>
            <a:pPr marL="285750" indent="-285750" algn="ctr">
              <a:buFont typeface="Wingdings" panose="05000000000000000000" pitchFamily="2" charset="2"/>
              <a:buChar char="Ø"/>
            </a:pPr>
            <a:r>
              <a:rPr lang="en-US" dirty="0">
                <a:solidFill>
                  <a:schemeClr val="tx1"/>
                </a:solidFill>
                <a:latin typeface="Bookman Old Style" pitchFamily="18" charset="0"/>
              </a:rPr>
              <a:t># </a:t>
            </a:r>
            <a:r>
              <a:rPr lang="en-US" dirty="0" err="1">
                <a:solidFill>
                  <a:schemeClr val="tx1"/>
                </a:solidFill>
                <a:latin typeface="Bookman Old Style" pitchFamily="18" charset="0"/>
              </a:rPr>
              <a:t>PoolArea</a:t>
            </a:r>
            <a:endParaRPr lang="en-US" dirty="0">
              <a:solidFill>
                <a:schemeClr val="tx1"/>
              </a:solidFill>
              <a:latin typeface="Bookman Old Style" pitchFamily="18" charset="0"/>
            </a:endParaRPr>
          </a:p>
          <a:p>
            <a:pPr marL="285750" indent="-285750" algn="ctr">
              <a:buFont typeface="Wingdings" panose="05000000000000000000" pitchFamily="2" charset="2"/>
              <a:buChar char="Ø"/>
            </a:pPr>
            <a:r>
              <a:rPr lang="en-US" dirty="0">
                <a:solidFill>
                  <a:schemeClr val="tx1"/>
                </a:solidFill>
                <a:latin typeface="Bookman Old Style" pitchFamily="18" charset="0"/>
              </a:rPr>
              <a:t># </a:t>
            </a:r>
            <a:r>
              <a:rPr lang="en-US" dirty="0" err="1">
                <a:solidFill>
                  <a:schemeClr val="tx1"/>
                </a:solidFill>
                <a:latin typeface="Bookman Old Style" pitchFamily="18" charset="0"/>
              </a:rPr>
              <a:t>MiscVal</a:t>
            </a:r>
            <a:endParaRPr lang="en-US" dirty="0" smtClean="0">
              <a:solidFill>
                <a:schemeClr val="tx1"/>
              </a:solidFill>
              <a:latin typeface="Bookman Old Style" pitchFamily="18" charset="0"/>
            </a:endParaRPr>
          </a:p>
        </p:txBody>
      </p:sp>
    </p:spTree>
    <p:extLst>
      <p:ext uri="{BB962C8B-B14F-4D97-AF65-F5344CB8AC3E}">
        <p14:creationId xmlns:p14="http://schemas.microsoft.com/office/powerpoint/2010/main" val="19554498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8675" y="880533"/>
            <a:ext cx="10058400" cy="548408"/>
          </a:xfrm>
        </p:spPr>
        <p:txBody>
          <a:bodyPr>
            <a:normAutofit fontScale="90000"/>
          </a:bodyPr>
          <a:lstStyle/>
          <a:p>
            <a:r>
              <a:rPr lang="en-US" dirty="0" smtClean="0">
                <a:latin typeface="Bookman Old Style" panose="02050604050505020204" pitchFamily="18" charset="0"/>
              </a:rPr>
              <a:t>Data Preprocessing </a:t>
            </a:r>
            <a:endParaRPr lang="en-US" dirty="0">
              <a:latin typeface="Bookman Old Style" panose="02050604050505020204" pitchFamily="18" charset="0"/>
            </a:endParaRPr>
          </a:p>
        </p:txBody>
      </p:sp>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pic>
        <p:nvPicPr>
          <p:cNvPr id="4" name="Picture 3"/>
          <p:cNvPicPr>
            <a:picLocks noChangeAspect="1"/>
          </p:cNvPicPr>
          <p:nvPr/>
        </p:nvPicPr>
        <p:blipFill>
          <a:blip r:embed="rId2"/>
          <a:stretch>
            <a:fillRect/>
          </a:stretch>
        </p:blipFill>
        <p:spPr>
          <a:xfrm>
            <a:off x="1369885" y="1780933"/>
            <a:ext cx="9458325" cy="2952750"/>
          </a:xfrm>
          <a:prstGeom prst="rect">
            <a:avLst/>
          </a:prstGeom>
        </p:spPr>
      </p:pic>
      <p:sp>
        <p:nvSpPr>
          <p:cNvPr id="7" name="Rectangle 6"/>
          <p:cNvSpPr/>
          <p:nvPr/>
        </p:nvSpPr>
        <p:spPr>
          <a:xfrm>
            <a:off x="940825" y="5206278"/>
            <a:ext cx="10254100" cy="6650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Ø"/>
            </a:pPr>
            <a:r>
              <a:rPr lang="en-US" dirty="0" smtClean="0">
                <a:solidFill>
                  <a:schemeClr val="tx1"/>
                </a:solidFill>
                <a:latin typeface="Bookman Old Style" pitchFamily="18" charset="0"/>
              </a:rPr>
              <a:t>Hick: </a:t>
            </a:r>
          </a:p>
        </p:txBody>
      </p:sp>
    </p:spTree>
    <p:extLst>
      <p:ext uri="{BB962C8B-B14F-4D97-AF65-F5344CB8AC3E}">
        <p14:creationId xmlns:p14="http://schemas.microsoft.com/office/powerpoint/2010/main" val="17604474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7" y="581506"/>
            <a:ext cx="10058400" cy="440267"/>
          </a:xfrm>
        </p:spPr>
        <p:txBody>
          <a:bodyPr>
            <a:normAutofit fontScale="90000"/>
          </a:bodyPr>
          <a:lstStyle/>
          <a:p>
            <a:r>
              <a:rPr lang="en-US" dirty="0" smtClean="0">
                <a:latin typeface="Bookman Old Style" panose="02050604050505020204" pitchFamily="18" charset="0"/>
              </a:rPr>
              <a:t>Visualization</a:t>
            </a:r>
            <a:endParaRPr lang="en-US" dirty="0">
              <a:latin typeface="Bookman Old Style" panose="02050604050505020204" pitchFamily="18" charset="0"/>
            </a:endParaRPr>
          </a:p>
        </p:txBody>
      </p:sp>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268" y="2981385"/>
            <a:ext cx="5092377" cy="264275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456" y="2981385"/>
            <a:ext cx="4655544" cy="2441056"/>
          </a:xfrm>
          <a:prstGeom prst="rect">
            <a:avLst/>
          </a:prstGeom>
        </p:spPr>
      </p:pic>
    </p:spTree>
    <p:extLst>
      <p:ext uri="{BB962C8B-B14F-4D97-AF65-F5344CB8AC3E}">
        <p14:creationId xmlns:p14="http://schemas.microsoft.com/office/powerpoint/2010/main" val="22761093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7" y="581506"/>
            <a:ext cx="10058400" cy="440267"/>
          </a:xfrm>
        </p:spPr>
        <p:txBody>
          <a:bodyPr>
            <a:normAutofit fontScale="90000"/>
          </a:bodyPr>
          <a:lstStyle/>
          <a:p>
            <a:r>
              <a:rPr lang="en-US" dirty="0" smtClean="0">
                <a:latin typeface="Bookman Old Style" panose="02050604050505020204" pitchFamily="18" charset="0"/>
              </a:rPr>
              <a:t>Visualization</a:t>
            </a:r>
            <a:endParaRPr lang="en-US" dirty="0">
              <a:latin typeface="Bookman Old Style" panose="02050604050505020204" pitchFamily="18" charset="0"/>
            </a:endParaRPr>
          </a:p>
        </p:txBody>
      </p:sp>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47" y="2445037"/>
            <a:ext cx="4644874" cy="331501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2818" y="2445037"/>
            <a:ext cx="5413527" cy="3315016"/>
          </a:xfrm>
          <a:prstGeom prst="rect">
            <a:avLst/>
          </a:prstGeom>
        </p:spPr>
      </p:pic>
    </p:spTree>
    <p:extLst>
      <p:ext uri="{BB962C8B-B14F-4D97-AF65-F5344CB8AC3E}">
        <p14:creationId xmlns:p14="http://schemas.microsoft.com/office/powerpoint/2010/main" val="25480265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3202" y="1370831"/>
            <a:ext cx="10058400" cy="690033"/>
          </a:xfrm>
        </p:spPr>
        <p:txBody>
          <a:bodyPr>
            <a:normAutofit fontScale="90000"/>
          </a:bodyPr>
          <a:lstStyle/>
          <a:p>
            <a:r>
              <a:rPr lang="en-US" dirty="0" smtClean="0">
                <a:latin typeface="Bookman Old Style" panose="02050604050505020204" pitchFamily="18" charset="0"/>
              </a:rPr>
              <a:t>Problem Statement</a:t>
            </a:r>
            <a:endParaRPr lang="en-US" dirty="0">
              <a:latin typeface="Bookman Old Style" panose="02050604050505020204" pitchFamily="18" charset="0"/>
            </a:endParaRPr>
          </a:p>
        </p:txBody>
      </p:sp>
      <p:sp>
        <p:nvSpPr>
          <p:cNvPr id="3" name="Content Placeholder 2"/>
          <p:cNvSpPr>
            <a:spLocks noGrp="1"/>
          </p:cNvSpPr>
          <p:nvPr>
            <p:ph idx="1"/>
          </p:nvPr>
        </p:nvSpPr>
        <p:spPr>
          <a:xfrm>
            <a:off x="1061382" y="2462645"/>
            <a:ext cx="10058400" cy="3370887"/>
          </a:xfrm>
        </p:spPr>
        <p:txBody>
          <a:bodyPr>
            <a:noAutofit/>
          </a:bodyPr>
          <a:lstStyle/>
          <a:p>
            <a:pPr algn="just"/>
            <a:r>
              <a:rPr lang="en-US" sz="1800" dirty="0">
                <a:latin typeface="Bookman Old Style" panose="02050604050505020204" pitchFamily="18" charset="0"/>
              </a:rPr>
              <a:t>Houses are one of the necessary need of each and every person around the globe and therefore housing and real estate market is one of the markets which is one of the major contributors in the world’s economy. It is a very large market and there are various companies working in the domain. Data science comes as a very important tool to solve problems in the domain to help the companies increase their overall revenue, profits, improving their marketing strategies and focusing on changing trends in house sales and purchases. Predictive modelling, Market mix modelling, recommendation systems are some of the machine learning techniques used for achieving the business goals for housing companies. Our problem is related to one such housing company. </a:t>
            </a:r>
            <a:endParaRPr lang="en-US" sz="1800" dirty="0" smtClean="0">
              <a:latin typeface="Bookman Old Style" panose="02050604050505020204" pitchFamily="18" charset="0"/>
            </a:endParaRPr>
          </a:p>
          <a:p>
            <a:pPr algn="just"/>
            <a:endParaRPr lang="en-US" sz="1800" dirty="0">
              <a:latin typeface="Bookman Old Style" panose="02050604050505020204" pitchFamily="18" charset="0"/>
            </a:endParaRPr>
          </a:p>
        </p:txBody>
      </p:sp>
    </p:spTree>
    <p:extLst>
      <p:ext uri="{BB962C8B-B14F-4D97-AF65-F5344CB8AC3E}">
        <p14:creationId xmlns:p14="http://schemas.microsoft.com/office/powerpoint/2010/main" val="18791927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7" y="581506"/>
            <a:ext cx="10058400" cy="440267"/>
          </a:xfrm>
        </p:spPr>
        <p:txBody>
          <a:bodyPr>
            <a:normAutofit fontScale="90000"/>
          </a:bodyPr>
          <a:lstStyle/>
          <a:p>
            <a:r>
              <a:rPr lang="en-US" dirty="0" smtClean="0">
                <a:latin typeface="Bookman Old Style" panose="02050604050505020204" pitchFamily="18" charset="0"/>
              </a:rPr>
              <a:t>Visualization</a:t>
            </a:r>
            <a:endParaRPr lang="en-US" dirty="0">
              <a:latin typeface="Bookman Old Style" panose="02050604050505020204" pitchFamily="18" charset="0"/>
            </a:endParaRPr>
          </a:p>
        </p:txBody>
      </p:sp>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47" y="2554962"/>
            <a:ext cx="4852971" cy="297300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6160" y="2554962"/>
            <a:ext cx="4147258" cy="3041370"/>
          </a:xfrm>
          <a:prstGeom prst="rect">
            <a:avLst/>
          </a:prstGeom>
        </p:spPr>
      </p:pic>
    </p:spTree>
    <p:extLst>
      <p:ext uri="{BB962C8B-B14F-4D97-AF65-F5344CB8AC3E}">
        <p14:creationId xmlns:p14="http://schemas.microsoft.com/office/powerpoint/2010/main" val="9108137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7" y="581506"/>
            <a:ext cx="10058400" cy="440267"/>
          </a:xfrm>
        </p:spPr>
        <p:txBody>
          <a:bodyPr>
            <a:normAutofit fontScale="90000"/>
          </a:bodyPr>
          <a:lstStyle/>
          <a:p>
            <a:r>
              <a:rPr lang="en-US" dirty="0" smtClean="0">
                <a:latin typeface="Bookman Old Style" panose="02050604050505020204" pitchFamily="18" charset="0"/>
              </a:rPr>
              <a:t>Visualization</a:t>
            </a:r>
            <a:endParaRPr lang="en-US" dirty="0">
              <a:latin typeface="Bookman Old Style" panose="02050604050505020204" pitchFamily="18" charset="0"/>
            </a:endParaRPr>
          </a:p>
        </p:txBody>
      </p:sp>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862" y="2506795"/>
            <a:ext cx="4661919" cy="306014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2591" y="2656173"/>
            <a:ext cx="5032531" cy="2761389"/>
          </a:xfrm>
          <a:prstGeom prst="rect">
            <a:avLst/>
          </a:prstGeom>
        </p:spPr>
      </p:pic>
    </p:spTree>
    <p:extLst>
      <p:ext uri="{BB962C8B-B14F-4D97-AF65-F5344CB8AC3E}">
        <p14:creationId xmlns:p14="http://schemas.microsoft.com/office/powerpoint/2010/main" val="18753130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7" y="581506"/>
            <a:ext cx="10058400" cy="440267"/>
          </a:xfrm>
        </p:spPr>
        <p:txBody>
          <a:bodyPr>
            <a:normAutofit fontScale="90000"/>
          </a:bodyPr>
          <a:lstStyle/>
          <a:p>
            <a:r>
              <a:rPr lang="en-US" dirty="0" smtClean="0">
                <a:latin typeface="Bookman Old Style" panose="02050604050505020204" pitchFamily="18" charset="0"/>
              </a:rPr>
              <a:t>Visualization</a:t>
            </a:r>
            <a:endParaRPr lang="en-US" dirty="0">
              <a:latin typeface="Bookman Old Style" panose="02050604050505020204" pitchFamily="18" charset="0"/>
            </a:endParaRPr>
          </a:p>
        </p:txBody>
      </p:sp>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136" y="2847110"/>
            <a:ext cx="3872210" cy="261997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2676" y="2722419"/>
            <a:ext cx="6064060" cy="2744664"/>
          </a:xfrm>
          <a:prstGeom prst="rect">
            <a:avLst/>
          </a:prstGeom>
        </p:spPr>
      </p:pic>
    </p:spTree>
    <p:extLst>
      <p:ext uri="{BB962C8B-B14F-4D97-AF65-F5344CB8AC3E}">
        <p14:creationId xmlns:p14="http://schemas.microsoft.com/office/powerpoint/2010/main" val="6000570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7" y="581506"/>
            <a:ext cx="10058400" cy="440267"/>
          </a:xfrm>
        </p:spPr>
        <p:txBody>
          <a:bodyPr>
            <a:normAutofit fontScale="90000"/>
          </a:bodyPr>
          <a:lstStyle/>
          <a:p>
            <a:r>
              <a:rPr lang="en-US" dirty="0" smtClean="0">
                <a:latin typeface="Bookman Old Style" panose="02050604050505020204" pitchFamily="18" charset="0"/>
              </a:rPr>
              <a:t>Visualization</a:t>
            </a:r>
            <a:endParaRPr lang="en-US" dirty="0">
              <a:latin typeface="Bookman Old Style" panose="02050604050505020204" pitchFamily="18" charset="0"/>
            </a:endParaRPr>
          </a:p>
        </p:txBody>
      </p:sp>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48" y="2660073"/>
            <a:ext cx="4749062" cy="297845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7051" y="2666422"/>
            <a:ext cx="4731196" cy="2965752"/>
          </a:xfrm>
          <a:prstGeom prst="rect">
            <a:avLst/>
          </a:prstGeom>
        </p:spPr>
      </p:pic>
    </p:spTree>
    <p:extLst>
      <p:ext uri="{BB962C8B-B14F-4D97-AF65-F5344CB8AC3E}">
        <p14:creationId xmlns:p14="http://schemas.microsoft.com/office/powerpoint/2010/main" val="24769658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7" y="581506"/>
            <a:ext cx="10058400" cy="440267"/>
          </a:xfrm>
        </p:spPr>
        <p:txBody>
          <a:bodyPr>
            <a:normAutofit fontScale="90000"/>
          </a:bodyPr>
          <a:lstStyle/>
          <a:p>
            <a:r>
              <a:rPr lang="en-US" dirty="0" smtClean="0">
                <a:latin typeface="Bookman Old Style" panose="02050604050505020204" pitchFamily="18" charset="0"/>
              </a:rPr>
              <a:t>Visualization</a:t>
            </a:r>
            <a:endParaRPr lang="en-US" dirty="0">
              <a:latin typeface="Bookman Old Style" panose="02050604050505020204" pitchFamily="18" charset="0"/>
            </a:endParaRPr>
          </a:p>
        </p:txBody>
      </p:sp>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7616" y="2535382"/>
            <a:ext cx="4196666" cy="3232447"/>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8260" y="2664694"/>
            <a:ext cx="5476009" cy="2973821"/>
          </a:xfrm>
          <a:prstGeom prst="rect">
            <a:avLst/>
          </a:prstGeom>
        </p:spPr>
      </p:pic>
    </p:spTree>
    <p:extLst>
      <p:ext uri="{BB962C8B-B14F-4D97-AF65-F5344CB8AC3E}">
        <p14:creationId xmlns:p14="http://schemas.microsoft.com/office/powerpoint/2010/main" val="34709946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7" y="581506"/>
            <a:ext cx="10058400" cy="440267"/>
          </a:xfrm>
        </p:spPr>
        <p:txBody>
          <a:bodyPr>
            <a:normAutofit fontScale="90000"/>
          </a:bodyPr>
          <a:lstStyle/>
          <a:p>
            <a:r>
              <a:rPr lang="en-US" dirty="0" smtClean="0">
                <a:latin typeface="Bookman Old Style" panose="02050604050505020204" pitchFamily="18" charset="0"/>
              </a:rPr>
              <a:t>Visualization</a:t>
            </a:r>
            <a:endParaRPr lang="en-US" dirty="0">
              <a:latin typeface="Bookman Old Style" panose="02050604050505020204" pitchFamily="18" charset="0"/>
            </a:endParaRPr>
          </a:p>
        </p:txBody>
      </p:sp>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7616" y="2535382"/>
            <a:ext cx="4196666" cy="323244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5766" y="2796888"/>
            <a:ext cx="5113353" cy="2709434"/>
          </a:xfrm>
          <a:prstGeom prst="rect">
            <a:avLst/>
          </a:prstGeom>
        </p:spPr>
      </p:pic>
    </p:spTree>
    <p:extLst>
      <p:ext uri="{BB962C8B-B14F-4D97-AF65-F5344CB8AC3E}">
        <p14:creationId xmlns:p14="http://schemas.microsoft.com/office/powerpoint/2010/main" val="3485542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7" y="581506"/>
            <a:ext cx="10058400" cy="440267"/>
          </a:xfrm>
        </p:spPr>
        <p:txBody>
          <a:bodyPr>
            <a:normAutofit fontScale="90000"/>
          </a:bodyPr>
          <a:lstStyle/>
          <a:p>
            <a:r>
              <a:rPr lang="en-US" dirty="0" smtClean="0">
                <a:latin typeface="Bookman Old Style" panose="02050604050505020204" pitchFamily="18" charset="0"/>
              </a:rPr>
              <a:t>Visualization</a:t>
            </a:r>
            <a:endParaRPr lang="en-US" dirty="0">
              <a:latin typeface="Bookman Old Style" panose="02050604050505020204" pitchFamily="18" charset="0"/>
            </a:endParaRPr>
          </a:p>
        </p:txBody>
      </p:sp>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524" y="2569078"/>
            <a:ext cx="4426286" cy="318614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0676" y="2569078"/>
            <a:ext cx="5407571" cy="2961185"/>
          </a:xfrm>
          <a:prstGeom prst="rect">
            <a:avLst/>
          </a:prstGeom>
        </p:spPr>
      </p:pic>
    </p:spTree>
    <p:extLst>
      <p:ext uri="{BB962C8B-B14F-4D97-AF65-F5344CB8AC3E}">
        <p14:creationId xmlns:p14="http://schemas.microsoft.com/office/powerpoint/2010/main" val="38984406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7" y="581506"/>
            <a:ext cx="10058400" cy="440267"/>
          </a:xfrm>
        </p:spPr>
        <p:txBody>
          <a:bodyPr>
            <a:normAutofit fontScale="90000"/>
          </a:bodyPr>
          <a:lstStyle/>
          <a:p>
            <a:r>
              <a:rPr lang="en-US" dirty="0" smtClean="0">
                <a:latin typeface="Bookman Old Style" panose="02050604050505020204" pitchFamily="18" charset="0"/>
              </a:rPr>
              <a:t>Visualization</a:t>
            </a:r>
            <a:endParaRPr lang="en-US" dirty="0">
              <a:latin typeface="Bookman Old Style" panose="02050604050505020204" pitchFamily="18" charset="0"/>
            </a:endParaRPr>
          </a:p>
        </p:txBody>
      </p:sp>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455" y="2394266"/>
            <a:ext cx="4699638" cy="328520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0488" y="2571631"/>
            <a:ext cx="5605153" cy="2930471"/>
          </a:xfrm>
          <a:prstGeom prst="rect">
            <a:avLst/>
          </a:prstGeom>
        </p:spPr>
      </p:pic>
    </p:spTree>
    <p:extLst>
      <p:ext uri="{BB962C8B-B14F-4D97-AF65-F5344CB8AC3E}">
        <p14:creationId xmlns:p14="http://schemas.microsoft.com/office/powerpoint/2010/main" val="41021944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7" y="581506"/>
            <a:ext cx="10058400" cy="440267"/>
          </a:xfrm>
        </p:spPr>
        <p:txBody>
          <a:bodyPr>
            <a:normAutofit fontScale="90000"/>
          </a:bodyPr>
          <a:lstStyle/>
          <a:p>
            <a:r>
              <a:rPr lang="en-US" dirty="0" smtClean="0">
                <a:latin typeface="Bookman Old Style" panose="02050604050505020204" pitchFamily="18" charset="0"/>
              </a:rPr>
              <a:t>Visualization</a:t>
            </a:r>
            <a:endParaRPr lang="en-US" dirty="0">
              <a:latin typeface="Bookman Old Style" panose="02050604050505020204" pitchFamily="18" charset="0"/>
            </a:endParaRPr>
          </a:p>
        </p:txBody>
      </p:sp>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47" y="2571631"/>
            <a:ext cx="4679465" cy="26725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6110" y="2571631"/>
            <a:ext cx="4648068" cy="2826070"/>
          </a:xfrm>
          <a:prstGeom prst="rect">
            <a:avLst/>
          </a:prstGeom>
        </p:spPr>
      </p:pic>
    </p:spTree>
    <p:extLst>
      <p:ext uri="{BB962C8B-B14F-4D97-AF65-F5344CB8AC3E}">
        <p14:creationId xmlns:p14="http://schemas.microsoft.com/office/powerpoint/2010/main" val="25451281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7" y="581506"/>
            <a:ext cx="10058400" cy="440267"/>
          </a:xfrm>
        </p:spPr>
        <p:txBody>
          <a:bodyPr>
            <a:normAutofit fontScale="90000"/>
          </a:bodyPr>
          <a:lstStyle/>
          <a:p>
            <a:r>
              <a:rPr lang="en-US" dirty="0" smtClean="0">
                <a:latin typeface="Bookman Old Style" panose="02050604050505020204" pitchFamily="18" charset="0"/>
              </a:rPr>
              <a:t>Visualization</a:t>
            </a:r>
            <a:endParaRPr lang="en-US" dirty="0">
              <a:latin typeface="Bookman Old Style" panose="02050604050505020204" pitchFamily="18" charset="0"/>
            </a:endParaRPr>
          </a:p>
        </p:txBody>
      </p:sp>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711" y="2571631"/>
            <a:ext cx="4717336" cy="335537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9397" y="2858940"/>
            <a:ext cx="4668850" cy="2780752"/>
          </a:xfrm>
          <a:prstGeom prst="rect">
            <a:avLst/>
          </a:prstGeom>
        </p:spPr>
      </p:pic>
    </p:spTree>
    <p:extLst>
      <p:ext uri="{BB962C8B-B14F-4D97-AF65-F5344CB8AC3E}">
        <p14:creationId xmlns:p14="http://schemas.microsoft.com/office/powerpoint/2010/main" val="9745176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1382" y="1370831"/>
            <a:ext cx="10058400" cy="690033"/>
          </a:xfrm>
        </p:spPr>
        <p:txBody>
          <a:bodyPr>
            <a:normAutofit fontScale="90000"/>
          </a:bodyPr>
          <a:lstStyle/>
          <a:p>
            <a:r>
              <a:rPr lang="en-US" dirty="0" smtClean="0">
                <a:latin typeface="Bookman Old Style" panose="02050604050505020204" pitchFamily="18" charset="0"/>
              </a:rPr>
              <a:t>Problem Statement</a:t>
            </a:r>
            <a:endParaRPr lang="en-US" dirty="0">
              <a:latin typeface="Bookman Old Style" panose="02050604050505020204" pitchFamily="18" charset="0"/>
            </a:endParaRPr>
          </a:p>
        </p:txBody>
      </p:sp>
      <p:sp>
        <p:nvSpPr>
          <p:cNvPr id="3" name="Content Placeholder 2"/>
          <p:cNvSpPr>
            <a:spLocks noGrp="1"/>
          </p:cNvSpPr>
          <p:nvPr>
            <p:ph idx="1"/>
          </p:nvPr>
        </p:nvSpPr>
        <p:spPr>
          <a:xfrm>
            <a:off x="1061382" y="2608118"/>
            <a:ext cx="9890636" cy="3225415"/>
          </a:xfrm>
        </p:spPr>
        <p:txBody>
          <a:bodyPr>
            <a:noAutofit/>
          </a:bodyPr>
          <a:lstStyle/>
          <a:p>
            <a:pPr algn="just"/>
            <a:r>
              <a:rPr lang="en-US" sz="1800" dirty="0">
                <a:latin typeface="Bookman Old Style" panose="02050604050505020204" pitchFamily="18" charset="0"/>
              </a:rPr>
              <a:t>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 The data is provided in the CSV file below. The company is looking at prospective properties to buy houses to enter the market. You are required to build a model using Machine Learning in order to predict the actual value of the prospective properties and decide whether to invest in them or not. For this company wants to know: </a:t>
            </a:r>
          </a:p>
          <a:p>
            <a:pPr algn="just"/>
            <a:r>
              <a:rPr lang="en-US" sz="1800" dirty="0">
                <a:latin typeface="Bookman Old Style" panose="02050604050505020204" pitchFamily="18" charset="0"/>
              </a:rPr>
              <a:t>Which variables are important to predict the price of variable? </a:t>
            </a:r>
          </a:p>
          <a:p>
            <a:pPr algn="just"/>
            <a:r>
              <a:rPr lang="en-US" sz="1800" dirty="0">
                <a:latin typeface="Bookman Old Style" panose="02050604050505020204" pitchFamily="18" charset="0"/>
              </a:rPr>
              <a:t>How do these variables describe the price of the house</a:t>
            </a:r>
          </a:p>
          <a:p>
            <a:pPr algn="just"/>
            <a:endParaRPr lang="en-US" sz="1800" dirty="0">
              <a:latin typeface="Bookman Old Style" panose="02050604050505020204" pitchFamily="18" charset="0"/>
            </a:endParaRPr>
          </a:p>
        </p:txBody>
      </p:sp>
    </p:spTree>
    <p:extLst>
      <p:ext uri="{BB962C8B-B14F-4D97-AF65-F5344CB8AC3E}">
        <p14:creationId xmlns:p14="http://schemas.microsoft.com/office/powerpoint/2010/main" val="40145092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7" y="581506"/>
            <a:ext cx="10058400" cy="440267"/>
          </a:xfrm>
        </p:spPr>
        <p:txBody>
          <a:bodyPr>
            <a:normAutofit fontScale="90000"/>
          </a:bodyPr>
          <a:lstStyle/>
          <a:p>
            <a:r>
              <a:rPr lang="en-US" dirty="0" smtClean="0">
                <a:latin typeface="Bookman Old Style" panose="02050604050505020204" pitchFamily="18" charset="0"/>
              </a:rPr>
              <a:t>Visualization</a:t>
            </a:r>
            <a:endParaRPr lang="en-US" dirty="0">
              <a:latin typeface="Bookman Old Style" panose="02050604050505020204" pitchFamily="18" charset="0"/>
            </a:endParaRPr>
          </a:p>
        </p:txBody>
      </p:sp>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933" y="2858940"/>
            <a:ext cx="4531457" cy="275217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0" y="2858940"/>
            <a:ext cx="5257663" cy="2523572"/>
          </a:xfrm>
          <a:prstGeom prst="rect">
            <a:avLst/>
          </a:prstGeom>
        </p:spPr>
      </p:pic>
    </p:spTree>
    <p:extLst>
      <p:ext uri="{BB962C8B-B14F-4D97-AF65-F5344CB8AC3E}">
        <p14:creationId xmlns:p14="http://schemas.microsoft.com/office/powerpoint/2010/main" val="2180179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7" y="581506"/>
            <a:ext cx="10058400" cy="440267"/>
          </a:xfrm>
        </p:spPr>
        <p:txBody>
          <a:bodyPr>
            <a:normAutofit fontScale="90000"/>
          </a:bodyPr>
          <a:lstStyle/>
          <a:p>
            <a:r>
              <a:rPr lang="en-US" dirty="0" smtClean="0">
                <a:latin typeface="Bookman Old Style" panose="02050604050505020204" pitchFamily="18" charset="0"/>
              </a:rPr>
              <a:t>Visualization</a:t>
            </a:r>
            <a:endParaRPr lang="en-US" dirty="0">
              <a:latin typeface="Bookman Old Style" panose="02050604050505020204" pitchFamily="18" charset="0"/>
            </a:endParaRPr>
          </a:p>
        </p:txBody>
      </p:sp>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47" y="2680855"/>
            <a:ext cx="4562026" cy="270165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882" y="2824499"/>
            <a:ext cx="3710582" cy="2424738"/>
          </a:xfrm>
          <a:prstGeom prst="rect">
            <a:avLst/>
          </a:prstGeom>
        </p:spPr>
      </p:pic>
    </p:spTree>
    <p:extLst>
      <p:ext uri="{BB962C8B-B14F-4D97-AF65-F5344CB8AC3E}">
        <p14:creationId xmlns:p14="http://schemas.microsoft.com/office/powerpoint/2010/main" val="334732734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7" y="581506"/>
            <a:ext cx="10058400" cy="440267"/>
          </a:xfrm>
        </p:spPr>
        <p:txBody>
          <a:bodyPr>
            <a:normAutofit fontScale="90000"/>
          </a:bodyPr>
          <a:lstStyle/>
          <a:p>
            <a:r>
              <a:rPr lang="en-US" dirty="0" smtClean="0">
                <a:latin typeface="Bookman Old Style" panose="02050604050505020204" pitchFamily="18" charset="0"/>
              </a:rPr>
              <a:t>Visualization</a:t>
            </a:r>
            <a:endParaRPr lang="en-US" dirty="0">
              <a:latin typeface="Bookman Old Style" panose="02050604050505020204" pitchFamily="18" charset="0"/>
            </a:endParaRPr>
          </a:p>
        </p:txBody>
      </p:sp>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999" y="2577519"/>
            <a:ext cx="5621483" cy="329020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3747" y="2854332"/>
            <a:ext cx="3844500" cy="2736579"/>
          </a:xfrm>
          <a:prstGeom prst="rect">
            <a:avLst/>
          </a:prstGeom>
        </p:spPr>
      </p:pic>
    </p:spTree>
    <p:extLst>
      <p:ext uri="{BB962C8B-B14F-4D97-AF65-F5344CB8AC3E}">
        <p14:creationId xmlns:p14="http://schemas.microsoft.com/office/powerpoint/2010/main" val="23150363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7" y="581506"/>
            <a:ext cx="10058400" cy="440267"/>
          </a:xfrm>
        </p:spPr>
        <p:txBody>
          <a:bodyPr>
            <a:normAutofit fontScale="90000"/>
          </a:bodyPr>
          <a:lstStyle/>
          <a:p>
            <a:r>
              <a:rPr lang="en-US" dirty="0" smtClean="0">
                <a:latin typeface="Bookman Old Style" panose="02050604050505020204" pitchFamily="18" charset="0"/>
              </a:rPr>
              <a:t>Visualization</a:t>
            </a:r>
            <a:endParaRPr lang="en-US" dirty="0">
              <a:latin typeface="Bookman Old Style" panose="02050604050505020204" pitchFamily="18" charset="0"/>
            </a:endParaRPr>
          </a:p>
        </p:txBody>
      </p:sp>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1210" y="2463080"/>
            <a:ext cx="4364181" cy="314757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6865" y="2647435"/>
            <a:ext cx="4519909" cy="2778864"/>
          </a:xfrm>
          <a:prstGeom prst="rect">
            <a:avLst/>
          </a:prstGeom>
        </p:spPr>
      </p:pic>
    </p:spTree>
    <p:extLst>
      <p:ext uri="{BB962C8B-B14F-4D97-AF65-F5344CB8AC3E}">
        <p14:creationId xmlns:p14="http://schemas.microsoft.com/office/powerpoint/2010/main" val="38626323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7" y="581506"/>
            <a:ext cx="10058400" cy="440267"/>
          </a:xfrm>
        </p:spPr>
        <p:txBody>
          <a:bodyPr>
            <a:normAutofit fontScale="90000"/>
          </a:bodyPr>
          <a:lstStyle/>
          <a:p>
            <a:r>
              <a:rPr lang="en-US" dirty="0" smtClean="0">
                <a:latin typeface="Bookman Old Style" panose="02050604050505020204" pitchFamily="18" charset="0"/>
              </a:rPr>
              <a:t>Visualization</a:t>
            </a:r>
            <a:endParaRPr lang="en-US" dirty="0">
              <a:latin typeface="Bookman Old Style" panose="02050604050505020204" pitchFamily="18" charset="0"/>
            </a:endParaRPr>
          </a:p>
        </p:txBody>
      </p:sp>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1076" y="2647435"/>
            <a:ext cx="4784870" cy="334270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0179" y="2812603"/>
            <a:ext cx="4648068" cy="2448529"/>
          </a:xfrm>
          <a:prstGeom prst="rect">
            <a:avLst/>
          </a:prstGeom>
        </p:spPr>
      </p:pic>
    </p:spTree>
    <p:extLst>
      <p:ext uri="{BB962C8B-B14F-4D97-AF65-F5344CB8AC3E}">
        <p14:creationId xmlns:p14="http://schemas.microsoft.com/office/powerpoint/2010/main" val="30056187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7" y="581506"/>
            <a:ext cx="10058400" cy="440267"/>
          </a:xfrm>
        </p:spPr>
        <p:txBody>
          <a:bodyPr>
            <a:normAutofit fontScale="90000"/>
          </a:bodyPr>
          <a:lstStyle/>
          <a:p>
            <a:r>
              <a:rPr lang="en-US" dirty="0" smtClean="0">
                <a:latin typeface="Bookman Old Style" panose="02050604050505020204" pitchFamily="18" charset="0"/>
              </a:rPr>
              <a:t>Visualization</a:t>
            </a:r>
            <a:endParaRPr lang="en-US" dirty="0">
              <a:latin typeface="Bookman Old Style" panose="02050604050505020204" pitchFamily="18" charset="0"/>
            </a:endParaRPr>
          </a:p>
        </p:txBody>
      </p:sp>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47" y="2701637"/>
            <a:ext cx="4520462" cy="246238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0864" y="2790087"/>
            <a:ext cx="5153754" cy="2493561"/>
          </a:xfrm>
          <a:prstGeom prst="rect">
            <a:avLst/>
          </a:prstGeom>
        </p:spPr>
      </p:pic>
    </p:spTree>
    <p:extLst>
      <p:ext uri="{BB962C8B-B14F-4D97-AF65-F5344CB8AC3E}">
        <p14:creationId xmlns:p14="http://schemas.microsoft.com/office/powerpoint/2010/main" val="1838752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7" y="581506"/>
            <a:ext cx="10058400" cy="440267"/>
          </a:xfrm>
        </p:spPr>
        <p:txBody>
          <a:bodyPr>
            <a:normAutofit fontScale="90000"/>
          </a:bodyPr>
          <a:lstStyle/>
          <a:p>
            <a:r>
              <a:rPr lang="en-US" dirty="0" smtClean="0">
                <a:latin typeface="Bookman Old Style" panose="02050604050505020204" pitchFamily="18" charset="0"/>
              </a:rPr>
              <a:t>Visualization</a:t>
            </a:r>
            <a:endParaRPr lang="en-US" dirty="0">
              <a:latin typeface="Bookman Old Style" panose="02050604050505020204" pitchFamily="18" charset="0"/>
            </a:endParaRPr>
          </a:p>
        </p:txBody>
      </p:sp>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234" y="2639291"/>
            <a:ext cx="4742212" cy="310374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1001" y="2639291"/>
            <a:ext cx="4540691" cy="2811622"/>
          </a:xfrm>
          <a:prstGeom prst="rect">
            <a:avLst/>
          </a:prstGeom>
        </p:spPr>
      </p:pic>
    </p:spTree>
    <p:extLst>
      <p:ext uri="{BB962C8B-B14F-4D97-AF65-F5344CB8AC3E}">
        <p14:creationId xmlns:p14="http://schemas.microsoft.com/office/powerpoint/2010/main" val="36778627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7" y="581506"/>
            <a:ext cx="10058400" cy="440267"/>
          </a:xfrm>
        </p:spPr>
        <p:txBody>
          <a:bodyPr>
            <a:normAutofit fontScale="90000"/>
          </a:bodyPr>
          <a:lstStyle/>
          <a:p>
            <a:r>
              <a:rPr lang="en-US" dirty="0" smtClean="0">
                <a:latin typeface="Bookman Old Style" panose="02050604050505020204" pitchFamily="18" charset="0"/>
              </a:rPr>
              <a:t>Visualization</a:t>
            </a:r>
            <a:endParaRPr lang="en-US" dirty="0">
              <a:latin typeface="Bookman Old Style" panose="02050604050505020204" pitchFamily="18" charset="0"/>
            </a:endParaRPr>
          </a:p>
        </p:txBody>
      </p:sp>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48" y="2567715"/>
            <a:ext cx="4842580" cy="288319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8063" y="2567715"/>
            <a:ext cx="5157223" cy="3275157"/>
          </a:xfrm>
          <a:prstGeom prst="rect">
            <a:avLst/>
          </a:prstGeom>
        </p:spPr>
      </p:pic>
    </p:spTree>
    <p:extLst>
      <p:ext uri="{BB962C8B-B14F-4D97-AF65-F5344CB8AC3E}">
        <p14:creationId xmlns:p14="http://schemas.microsoft.com/office/powerpoint/2010/main" val="240719204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7" y="581506"/>
            <a:ext cx="10058400" cy="440267"/>
          </a:xfrm>
        </p:spPr>
        <p:txBody>
          <a:bodyPr>
            <a:normAutofit fontScale="90000"/>
          </a:bodyPr>
          <a:lstStyle/>
          <a:p>
            <a:r>
              <a:rPr lang="en-US" dirty="0" smtClean="0">
                <a:latin typeface="Bookman Old Style" panose="02050604050505020204" pitchFamily="18" charset="0"/>
              </a:rPr>
              <a:t>Visualization</a:t>
            </a:r>
            <a:endParaRPr lang="en-US" dirty="0">
              <a:latin typeface="Bookman Old Style" panose="02050604050505020204" pitchFamily="18" charset="0"/>
            </a:endParaRPr>
          </a:p>
        </p:txBody>
      </p:sp>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48" y="2418337"/>
            <a:ext cx="4901178" cy="323706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8901" y="2743199"/>
            <a:ext cx="5681473" cy="2230879"/>
          </a:xfrm>
          <a:prstGeom prst="rect">
            <a:avLst/>
          </a:prstGeom>
        </p:spPr>
      </p:pic>
    </p:spTree>
    <p:extLst>
      <p:ext uri="{BB962C8B-B14F-4D97-AF65-F5344CB8AC3E}">
        <p14:creationId xmlns:p14="http://schemas.microsoft.com/office/powerpoint/2010/main" val="94494587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7" y="581506"/>
            <a:ext cx="10058400" cy="440267"/>
          </a:xfrm>
        </p:spPr>
        <p:txBody>
          <a:bodyPr>
            <a:normAutofit fontScale="90000"/>
          </a:bodyPr>
          <a:lstStyle/>
          <a:p>
            <a:r>
              <a:rPr lang="en-US" dirty="0" smtClean="0">
                <a:latin typeface="Bookman Old Style" panose="02050604050505020204" pitchFamily="18" charset="0"/>
              </a:rPr>
              <a:t>Visualization</a:t>
            </a:r>
            <a:endParaRPr lang="en-US" dirty="0">
              <a:latin typeface="Bookman Old Style" panose="02050604050505020204" pitchFamily="18" charset="0"/>
            </a:endParaRPr>
          </a:p>
        </p:txBody>
      </p:sp>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722" y="2867773"/>
            <a:ext cx="6005809" cy="233819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626" y="1570009"/>
            <a:ext cx="6610138" cy="2595527"/>
          </a:xfrm>
          <a:prstGeom prst="rect">
            <a:avLst/>
          </a:prstGeom>
        </p:spPr>
      </p:pic>
    </p:spTree>
    <p:extLst>
      <p:ext uri="{BB962C8B-B14F-4D97-AF65-F5344CB8AC3E}">
        <p14:creationId xmlns:p14="http://schemas.microsoft.com/office/powerpoint/2010/main" val="12612827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6936" y="510001"/>
            <a:ext cx="5486400" cy="472440"/>
          </a:xfrm>
        </p:spPr>
        <p:txBody>
          <a:bodyPr>
            <a:normAutofit fontScale="90000"/>
          </a:bodyPr>
          <a:lstStyle/>
          <a:p>
            <a:r>
              <a:rPr lang="en-US" dirty="0" smtClean="0">
                <a:latin typeface="Bookman Old Style" panose="02050604050505020204" pitchFamily="18" charset="0"/>
              </a:rPr>
              <a:t>Loading dataset</a:t>
            </a:r>
            <a:endParaRPr lang="en-US" dirty="0">
              <a:latin typeface="Bookman Old Style" panose="02050604050505020204" pitchFamily="18" charset="0"/>
            </a:endParaRPr>
          </a:p>
        </p:txBody>
      </p:sp>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sp>
        <p:nvSpPr>
          <p:cNvPr id="6" name="Rectangle 5"/>
          <p:cNvSpPr/>
          <p:nvPr/>
        </p:nvSpPr>
        <p:spPr>
          <a:xfrm>
            <a:off x="1677331" y="4708633"/>
            <a:ext cx="8843433" cy="9199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smtClean="0">
                <a:solidFill>
                  <a:schemeClr val="tx1"/>
                </a:solidFill>
                <a:latin typeface="Bookman Old Style" pitchFamily="18" charset="0"/>
              </a:rPr>
              <a:t>Two dataset has loaded one is for training and second </a:t>
            </a:r>
            <a:r>
              <a:rPr lang="en-US" dirty="0" smtClean="0">
                <a:solidFill>
                  <a:schemeClr val="tx1"/>
                </a:solidFill>
                <a:latin typeface="Bookman Old Style" pitchFamily="18" charset="0"/>
              </a:rPr>
              <a:t>is for to predict house prize</a:t>
            </a:r>
            <a:endParaRPr lang="en-US" dirty="0">
              <a:solidFill>
                <a:schemeClr val="tx1"/>
              </a:solidFill>
              <a:latin typeface="Bookman Old Style" pitchFamily="18" charset="0"/>
            </a:endParaRPr>
          </a:p>
        </p:txBody>
      </p:sp>
      <p:pic>
        <p:nvPicPr>
          <p:cNvPr id="7" name="Picture 6"/>
          <p:cNvPicPr>
            <a:picLocks noChangeAspect="1"/>
          </p:cNvPicPr>
          <p:nvPr/>
        </p:nvPicPr>
        <p:blipFill>
          <a:blip r:embed="rId2"/>
          <a:stretch>
            <a:fillRect/>
          </a:stretch>
        </p:blipFill>
        <p:spPr>
          <a:xfrm>
            <a:off x="1374648" y="1223962"/>
            <a:ext cx="9448800" cy="3267075"/>
          </a:xfrm>
          <a:prstGeom prst="rect">
            <a:avLst/>
          </a:prstGeom>
        </p:spPr>
      </p:pic>
    </p:spTree>
    <p:extLst>
      <p:ext uri="{BB962C8B-B14F-4D97-AF65-F5344CB8AC3E}">
        <p14:creationId xmlns:p14="http://schemas.microsoft.com/office/powerpoint/2010/main" val="30552104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7" y="581506"/>
            <a:ext cx="10058400" cy="440267"/>
          </a:xfrm>
        </p:spPr>
        <p:txBody>
          <a:bodyPr>
            <a:normAutofit fontScale="90000"/>
          </a:bodyPr>
          <a:lstStyle/>
          <a:p>
            <a:r>
              <a:rPr lang="en-US" dirty="0" smtClean="0">
                <a:latin typeface="Bookman Old Style" panose="02050604050505020204" pitchFamily="18" charset="0"/>
              </a:rPr>
              <a:t>Visualization</a:t>
            </a:r>
            <a:endParaRPr lang="en-US" dirty="0">
              <a:latin typeface="Bookman Old Style" panose="02050604050505020204" pitchFamily="18" charset="0"/>
            </a:endParaRPr>
          </a:p>
        </p:txBody>
      </p:sp>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746" y="2590801"/>
            <a:ext cx="5672605" cy="281150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2453" y="2590801"/>
            <a:ext cx="4093881" cy="2315740"/>
          </a:xfrm>
          <a:prstGeom prst="rect">
            <a:avLst/>
          </a:prstGeom>
        </p:spPr>
      </p:pic>
    </p:spTree>
    <p:extLst>
      <p:ext uri="{BB962C8B-B14F-4D97-AF65-F5344CB8AC3E}">
        <p14:creationId xmlns:p14="http://schemas.microsoft.com/office/powerpoint/2010/main" val="256516677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7" y="581506"/>
            <a:ext cx="10058400" cy="440267"/>
          </a:xfrm>
        </p:spPr>
        <p:txBody>
          <a:bodyPr>
            <a:normAutofit fontScale="90000"/>
          </a:bodyPr>
          <a:lstStyle/>
          <a:p>
            <a:r>
              <a:rPr lang="en-US" dirty="0" smtClean="0">
                <a:latin typeface="Bookman Old Style" panose="02050604050505020204" pitchFamily="18" charset="0"/>
              </a:rPr>
              <a:t>Visualization</a:t>
            </a:r>
            <a:endParaRPr lang="en-US" dirty="0">
              <a:latin typeface="Bookman Old Style" panose="02050604050505020204" pitchFamily="18" charset="0"/>
            </a:endParaRPr>
          </a:p>
        </p:txBody>
      </p:sp>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444" y="2541881"/>
            <a:ext cx="4676001" cy="298997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8712" y="2784763"/>
            <a:ext cx="5105268" cy="2318650"/>
          </a:xfrm>
          <a:prstGeom prst="rect">
            <a:avLst/>
          </a:prstGeom>
        </p:spPr>
      </p:pic>
    </p:spTree>
    <p:extLst>
      <p:ext uri="{BB962C8B-B14F-4D97-AF65-F5344CB8AC3E}">
        <p14:creationId xmlns:p14="http://schemas.microsoft.com/office/powerpoint/2010/main" val="393576754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7" y="581506"/>
            <a:ext cx="10058400" cy="440267"/>
          </a:xfrm>
        </p:spPr>
        <p:txBody>
          <a:bodyPr>
            <a:normAutofit fontScale="90000"/>
          </a:bodyPr>
          <a:lstStyle/>
          <a:p>
            <a:r>
              <a:rPr lang="en-US" dirty="0" smtClean="0">
                <a:latin typeface="Bookman Old Style" panose="02050604050505020204" pitchFamily="18" charset="0"/>
              </a:rPr>
              <a:t>Visualization</a:t>
            </a:r>
            <a:endParaRPr lang="en-US" dirty="0">
              <a:latin typeface="Bookman Old Style" panose="02050604050505020204" pitchFamily="18" charset="0"/>
            </a:endParaRPr>
          </a:p>
        </p:txBody>
      </p:sp>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0235" y="2982189"/>
            <a:ext cx="4044209" cy="225977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5539" y="3127662"/>
            <a:ext cx="3848497" cy="2249382"/>
          </a:xfrm>
          <a:prstGeom prst="rect">
            <a:avLst/>
          </a:prstGeom>
        </p:spPr>
      </p:pic>
    </p:spTree>
    <p:extLst>
      <p:ext uri="{BB962C8B-B14F-4D97-AF65-F5344CB8AC3E}">
        <p14:creationId xmlns:p14="http://schemas.microsoft.com/office/powerpoint/2010/main" val="350610425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7" y="581506"/>
            <a:ext cx="10058400" cy="440267"/>
          </a:xfrm>
        </p:spPr>
        <p:txBody>
          <a:bodyPr>
            <a:normAutofit fontScale="90000"/>
          </a:bodyPr>
          <a:lstStyle/>
          <a:p>
            <a:r>
              <a:rPr lang="en-US" dirty="0" smtClean="0">
                <a:latin typeface="Bookman Old Style" panose="02050604050505020204" pitchFamily="18" charset="0"/>
              </a:rPr>
              <a:t>Visualization</a:t>
            </a:r>
            <a:endParaRPr lang="en-US" dirty="0">
              <a:latin typeface="Bookman Old Style" panose="02050604050505020204" pitchFamily="18" charset="0"/>
            </a:endParaRPr>
          </a:p>
        </p:txBody>
      </p:sp>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095" y="3034144"/>
            <a:ext cx="4046223" cy="221820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190" y="3034144"/>
            <a:ext cx="4367513" cy="2602673"/>
          </a:xfrm>
          <a:prstGeom prst="rect">
            <a:avLst/>
          </a:prstGeom>
        </p:spPr>
      </p:pic>
    </p:spTree>
    <p:extLst>
      <p:ext uri="{BB962C8B-B14F-4D97-AF65-F5344CB8AC3E}">
        <p14:creationId xmlns:p14="http://schemas.microsoft.com/office/powerpoint/2010/main" val="808497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7" y="581506"/>
            <a:ext cx="10058400" cy="440267"/>
          </a:xfrm>
        </p:spPr>
        <p:txBody>
          <a:bodyPr>
            <a:normAutofit fontScale="90000"/>
          </a:bodyPr>
          <a:lstStyle/>
          <a:p>
            <a:r>
              <a:rPr lang="en-US" dirty="0" smtClean="0">
                <a:latin typeface="Bookman Old Style" panose="02050604050505020204" pitchFamily="18" charset="0"/>
              </a:rPr>
              <a:t>Visualization</a:t>
            </a:r>
            <a:endParaRPr lang="en-US" dirty="0">
              <a:latin typeface="Bookman Old Style" panose="02050604050505020204" pitchFamily="18" charset="0"/>
            </a:endParaRPr>
          </a:p>
        </p:txBody>
      </p:sp>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9797" y="2940626"/>
            <a:ext cx="3969958" cy="239485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9047" y="2649681"/>
            <a:ext cx="4523376" cy="2976745"/>
          </a:xfrm>
          <a:prstGeom prst="rect">
            <a:avLst/>
          </a:prstGeom>
        </p:spPr>
      </p:pic>
    </p:spTree>
    <p:extLst>
      <p:ext uri="{BB962C8B-B14F-4D97-AF65-F5344CB8AC3E}">
        <p14:creationId xmlns:p14="http://schemas.microsoft.com/office/powerpoint/2010/main" val="280942737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7" y="581506"/>
            <a:ext cx="10058400" cy="440267"/>
          </a:xfrm>
        </p:spPr>
        <p:txBody>
          <a:bodyPr>
            <a:normAutofit fontScale="90000"/>
          </a:bodyPr>
          <a:lstStyle/>
          <a:p>
            <a:r>
              <a:rPr lang="en-US" dirty="0" smtClean="0">
                <a:latin typeface="Bookman Old Style" panose="02050604050505020204" pitchFamily="18" charset="0"/>
              </a:rPr>
              <a:t>Visualization</a:t>
            </a:r>
            <a:endParaRPr lang="en-US" dirty="0">
              <a:latin typeface="Bookman Old Style" panose="02050604050505020204" pitchFamily="18" charset="0"/>
            </a:endParaRPr>
          </a:p>
        </p:txBody>
      </p:sp>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47" y="2940625"/>
            <a:ext cx="4239908" cy="239485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2755" y="2815936"/>
            <a:ext cx="5313085" cy="2657508"/>
          </a:xfrm>
          <a:prstGeom prst="rect">
            <a:avLst/>
          </a:prstGeom>
        </p:spPr>
      </p:pic>
    </p:spTree>
    <p:extLst>
      <p:ext uri="{BB962C8B-B14F-4D97-AF65-F5344CB8AC3E}">
        <p14:creationId xmlns:p14="http://schemas.microsoft.com/office/powerpoint/2010/main" val="307293750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7" y="581506"/>
            <a:ext cx="10058400" cy="440267"/>
          </a:xfrm>
        </p:spPr>
        <p:txBody>
          <a:bodyPr>
            <a:normAutofit fontScale="90000"/>
          </a:bodyPr>
          <a:lstStyle/>
          <a:p>
            <a:r>
              <a:rPr lang="en-US" dirty="0" smtClean="0">
                <a:latin typeface="Bookman Old Style" panose="02050604050505020204" pitchFamily="18" charset="0"/>
              </a:rPr>
              <a:t>Visualization</a:t>
            </a:r>
            <a:endParaRPr lang="en-US" dirty="0">
              <a:latin typeface="Bookman Old Style" panose="02050604050505020204" pitchFamily="18" charset="0"/>
            </a:endParaRPr>
          </a:p>
        </p:txBody>
      </p:sp>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47" y="2662953"/>
            <a:ext cx="4302253" cy="281049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8354" y="1815707"/>
            <a:ext cx="5382491" cy="3884604"/>
          </a:xfrm>
          <a:prstGeom prst="rect">
            <a:avLst/>
          </a:prstGeom>
        </p:spPr>
      </p:pic>
    </p:spTree>
    <p:extLst>
      <p:ext uri="{BB962C8B-B14F-4D97-AF65-F5344CB8AC3E}">
        <p14:creationId xmlns:p14="http://schemas.microsoft.com/office/powerpoint/2010/main" val="136165981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7" y="581506"/>
            <a:ext cx="10058400" cy="440267"/>
          </a:xfrm>
        </p:spPr>
        <p:txBody>
          <a:bodyPr>
            <a:normAutofit fontScale="90000"/>
          </a:bodyPr>
          <a:lstStyle/>
          <a:p>
            <a:r>
              <a:rPr lang="en-US" dirty="0" smtClean="0">
                <a:latin typeface="Bookman Old Style" panose="02050604050505020204" pitchFamily="18" charset="0"/>
              </a:rPr>
              <a:t>Visualization</a:t>
            </a:r>
            <a:endParaRPr lang="en-US" dirty="0">
              <a:latin typeface="Bookman Old Style" panose="02050604050505020204" pitchFamily="18" charset="0"/>
            </a:endParaRPr>
          </a:p>
        </p:txBody>
      </p:sp>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58899044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sp>
        <p:nvSpPr>
          <p:cNvPr id="5" name="Rectangle 4"/>
          <p:cNvSpPr/>
          <p:nvPr/>
        </p:nvSpPr>
        <p:spPr>
          <a:xfrm>
            <a:off x="934001" y="5611399"/>
            <a:ext cx="9587431" cy="8553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smtClean="0">
                <a:solidFill>
                  <a:schemeClr val="tx1"/>
                </a:solidFill>
              </a:rPr>
              <a:t>As maximum vehicle registration month is </a:t>
            </a:r>
            <a:r>
              <a:rPr lang="en-US" dirty="0" err="1" smtClean="0">
                <a:solidFill>
                  <a:schemeClr val="tx1"/>
                </a:solidFill>
              </a:rPr>
              <a:t>jan</a:t>
            </a:r>
            <a:r>
              <a:rPr lang="en-US" dirty="0" smtClean="0">
                <a:solidFill>
                  <a:schemeClr val="tx1"/>
                </a:solidFill>
              </a:rPr>
              <a:t>, it may be because of new year month. Accordingly one can apply some special offer in this month for increase sell of vehicle</a:t>
            </a:r>
            <a:endParaRPr lang="en-US" dirty="0">
              <a:solidFill>
                <a:schemeClr val="tx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385" y="1531434"/>
            <a:ext cx="5349662" cy="407996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8235" y="1531434"/>
            <a:ext cx="5320476" cy="3894914"/>
          </a:xfrm>
          <a:prstGeom prst="rect">
            <a:avLst/>
          </a:prstGeom>
        </p:spPr>
      </p:pic>
      <p:sp>
        <p:nvSpPr>
          <p:cNvPr id="8" name="Title 1"/>
          <p:cNvSpPr>
            <a:spLocks noGrp="1"/>
          </p:cNvSpPr>
          <p:nvPr>
            <p:ph type="title"/>
          </p:nvPr>
        </p:nvSpPr>
        <p:spPr>
          <a:xfrm>
            <a:off x="1069848" y="905933"/>
            <a:ext cx="10058400" cy="455276"/>
          </a:xfrm>
        </p:spPr>
        <p:txBody>
          <a:bodyPr>
            <a:normAutofit fontScale="90000"/>
          </a:bodyPr>
          <a:lstStyle/>
          <a:p>
            <a:r>
              <a:rPr lang="en-US" dirty="0" smtClean="0">
                <a:latin typeface="Bookman Old Style" panose="02050604050505020204" pitchFamily="18" charset="0"/>
              </a:rPr>
              <a:t>Bivariate Analysis</a:t>
            </a:r>
            <a:endParaRPr lang="en-US" dirty="0">
              <a:latin typeface="Bookman Old Style" panose="02050604050505020204" pitchFamily="18" charset="0"/>
            </a:endParaRPr>
          </a:p>
        </p:txBody>
      </p:sp>
    </p:spTree>
    <p:extLst>
      <p:ext uri="{BB962C8B-B14F-4D97-AF65-F5344CB8AC3E}">
        <p14:creationId xmlns:p14="http://schemas.microsoft.com/office/powerpoint/2010/main" val="107196416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sp>
        <p:nvSpPr>
          <p:cNvPr id="5" name="Rectangle 4"/>
          <p:cNvSpPr/>
          <p:nvPr/>
        </p:nvSpPr>
        <p:spPr>
          <a:xfrm>
            <a:off x="934001" y="5611399"/>
            <a:ext cx="9587431" cy="8553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smtClean="0">
                <a:solidFill>
                  <a:schemeClr val="tx1"/>
                </a:solidFill>
              </a:rPr>
              <a:t>As maximum vehicle registration month is </a:t>
            </a:r>
            <a:r>
              <a:rPr lang="en-US" dirty="0" err="1" smtClean="0">
                <a:solidFill>
                  <a:schemeClr val="tx1"/>
                </a:solidFill>
              </a:rPr>
              <a:t>jan</a:t>
            </a:r>
            <a:r>
              <a:rPr lang="en-US" dirty="0" smtClean="0">
                <a:solidFill>
                  <a:schemeClr val="tx1"/>
                </a:solidFill>
              </a:rPr>
              <a:t>, it may be because of new year month. Accordingly one can apply some special offer in this month for increase sell of vehicle</a:t>
            </a:r>
            <a:endParaRPr lang="en-US" dirty="0">
              <a:solidFill>
                <a:schemeClr val="tx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229" y="1699027"/>
            <a:ext cx="5129915" cy="391237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4990" y="1786193"/>
            <a:ext cx="4629459" cy="3530695"/>
          </a:xfrm>
          <a:prstGeom prst="rect">
            <a:avLst/>
          </a:prstGeom>
        </p:spPr>
      </p:pic>
      <p:sp>
        <p:nvSpPr>
          <p:cNvPr id="8" name="Title 1"/>
          <p:cNvSpPr>
            <a:spLocks noGrp="1"/>
          </p:cNvSpPr>
          <p:nvPr>
            <p:ph type="title"/>
          </p:nvPr>
        </p:nvSpPr>
        <p:spPr>
          <a:xfrm>
            <a:off x="1069848" y="905933"/>
            <a:ext cx="10058400" cy="455276"/>
          </a:xfrm>
        </p:spPr>
        <p:txBody>
          <a:bodyPr>
            <a:normAutofit fontScale="90000"/>
          </a:bodyPr>
          <a:lstStyle/>
          <a:p>
            <a:r>
              <a:rPr lang="en-US" dirty="0" smtClean="0">
                <a:latin typeface="Bookman Old Style" panose="02050604050505020204" pitchFamily="18" charset="0"/>
              </a:rPr>
              <a:t>Bivariate Analysis</a:t>
            </a:r>
            <a:endParaRPr lang="en-US" dirty="0">
              <a:latin typeface="Bookman Old Style" panose="02050604050505020204" pitchFamily="18" charset="0"/>
            </a:endParaRPr>
          </a:p>
        </p:txBody>
      </p:sp>
    </p:spTree>
    <p:extLst>
      <p:ext uri="{BB962C8B-B14F-4D97-AF65-F5344CB8AC3E}">
        <p14:creationId xmlns:p14="http://schemas.microsoft.com/office/powerpoint/2010/main" val="16434112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7564" y="519646"/>
            <a:ext cx="7031182" cy="541867"/>
          </a:xfrm>
        </p:spPr>
        <p:txBody>
          <a:bodyPr>
            <a:normAutofit fontScale="90000"/>
          </a:bodyPr>
          <a:lstStyle/>
          <a:p>
            <a:r>
              <a:rPr lang="en-US" dirty="0" smtClean="0">
                <a:latin typeface="Bookman Old Style" panose="02050604050505020204" pitchFamily="18" charset="0"/>
              </a:rPr>
              <a:t>Information of dataset</a:t>
            </a:r>
            <a:endParaRPr lang="en-US" dirty="0">
              <a:latin typeface="Bookman Old Style" panose="02050604050505020204" pitchFamily="18" charset="0"/>
            </a:endParaRPr>
          </a:p>
        </p:txBody>
      </p:sp>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sp>
        <p:nvSpPr>
          <p:cNvPr id="5" name="Rectangle 4"/>
          <p:cNvSpPr/>
          <p:nvPr/>
        </p:nvSpPr>
        <p:spPr>
          <a:xfrm>
            <a:off x="784513" y="5586942"/>
            <a:ext cx="10591800" cy="6013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smtClean="0">
                <a:solidFill>
                  <a:schemeClr val="tx1"/>
                </a:solidFill>
                <a:latin typeface="Bookman Old Style" pitchFamily="18" charset="0"/>
              </a:rPr>
              <a:t>Complete information one can see in this output of information, null values are present in the dataset as few column are having very less non-null value</a:t>
            </a:r>
            <a:endParaRPr lang="en-US" dirty="0" smtClean="0">
              <a:solidFill>
                <a:schemeClr val="tx1"/>
              </a:solidFill>
              <a:latin typeface="Bookman Old Style" pitchFamily="18" charset="0"/>
            </a:endParaRPr>
          </a:p>
        </p:txBody>
      </p:sp>
      <p:pic>
        <p:nvPicPr>
          <p:cNvPr id="7" name="Picture 6"/>
          <p:cNvPicPr>
            <a:picLocks noChangeAspect="1"/>
          </p:cNvPicPr>
          <p:nvPr/>
        </p:nvPicPr>
        <p:blipFill>
          <a:blip r:embed="rId2"/>
          <a:stretch>
            <a:fillRect/>
          </a:stretch>
        </p:blipFill>
        <p:spPr>
          <a:xfrm>
            <a:off x="784513" y="1300165"/>
            <a:ext cx="2644486" cy="4048125"/>
          </a:xfrm>
          <a:prstGeom prst="rect">
            <a:avLst/>
          </a:prstGeom>
        </p:spPr>
      </p:pic>
      <p:pic>
        <p:nvPicPr>
          <p:cNvPr id="9" name="Picture 8"/>
          <p:cNvPicPr>
            <a:picLocks noChangeAspect="1"/>
          </p:cNvPicPr>
          <p:nvPr/>
        </p:nvPicPr>
        <p:blipFill>
          <a:blip r:embed="rId3"/>
          <a:stretch>
            <a:fillRect/>
          </a:stretch>
        </p:blipFill>
        <p:spPr>
          <a:xfrm>
            <a:off x="3610986" y="1300165"/>
            <a:ext cx="2454420" cy="4175844"/>
          </a:xfrm>
          <a:prstGeom prst="rect">
            <a:avLst/>
          </a:prstGeom>
        </p:spPr>
      </p:pic>
      <p:pic>
        <p:nvPicPr>
          <p:cNvPr id="10" name="Picture 9"/>
          <p:cNvPicPr>
            <a:picLocks noChangeAspect="1"/>
          </p:cNvPicPr>
          <p:nvPr/>
        </p:nvPicPr>
        <p:blipFill>
          <a:blip r:embed="rId4"/>
          <a:stretch>
            <a:fillRect/>
          </a:stretch>
        </p:blipFill>
        <p:spPr>
          <a:xfrm>
            <a:off x="6225279" y="1300165"/>
            <a:ext cx="2381265" cy="4175844"/>
          </a:xfrm>
          <a:prstGeom prst="rect">
            <a:avLst/>
          </a:prstGeom>
        </p:spPr>
      </p:pic>
      <p:pic>
        <p:nvPicPr>
          <p:cNvPr id="11" name="Picture 10"/>
          <p:cNvPicPr>
            <a:picLocks noChangeAspect="1"/>
          </p:cNvPicPr>
          <p:nvPr/>
        </p:nvPicPr>
        <p:blipFill>
          <a:blip r:embed="rId5"/>
          <a:stretch>
            <a:fillRect/>
          </a:stretch>
        </p:blipFill>
        <p:spPr>
          <a:xfrm>
            <a:off x="8739304" y="1300165"/>
            <a:ext cx="2548817" cy="3124200"/>
          </a:xfrm>
          <a:prstGeom prst="rect">
            <a:avLst/>
          </a:prstGeom>
        </p:spPr>
      </p:pic>
    </p:spTree>
    <p:extLst>
      <p:ext uri="{BB962C8B-B14F-4D97-AF65-F5344CB8AC3E}">
        <p14:creationId xmlns:p14="http://schemas.microsoft.com/office/powerpoint/2010/main" val="3407750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sp>
        <p:nvSpPr>
          <p:cNvPr id="5" name="Rectangle 4"/>
          <p:cNvSpPr/>
          <p:nvPr/>
        </p:nvSpPr>
        <p:spPr>
          <a:xfrm>
            <a:off x="934001" y="5611399"/>
            <a:ext cx="9587431" cy="8553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smtClean="0">
                <a:solidFill>
                  <a:schemeClr val="tx1"/>
                </a:solidFill>
              </a:rPr>
              <a:t>As maximum vehicle registration month is </a:t>
            </a:r>
            <a:r>
              <a:rPr lang="en-US" dirty="0" err="1" smtClean="0">
                <a:solidFill>
                  <a:schemeClr val="tx1"/>
                </a:solidFill>
              </a:rPr>
              <a:t>jan</a:t>
            </a:r>
            <a:r>
              <a:rPr lang="en-US" dirty="0" smtClean="0">
                <a:solidFill>
                  <a:schemeClr val="tx1"/>
                </a:solidFill>
              </a:rPr>
              <a:t>, it may be because of new year month. Accordingly one can apply some special offer in this month for increase sell of vehicle</a:t>
            </a:r>
            <a:endParaRPr lang="en-US" dirty="0">
              <a:solidFill>
                <a:schemeClr val="tx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8936" y="1901536"/>
            <a:ext cx="4528780" cy="345391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6804" y="1833364"/>
            <a:ext cx="4707552" cy="3590253"/>
          </a:xfrm>
          <a:prstGeom prst="rect">
            <a:avLst/>
          </a:prstGeom>
        </p:spPr>
      </p:pic>
      <p:sp>
        <p:nvSpPr>
          <p:cNvPr id="8" name="Title 1"/>
          <p:cNvSpPr>
            <a:spLocks noGrp="1"/>
          </p:cNvSpPr>
          <p:nvPr>
            <p:ph type="title"/>
          </p:nvPr>
        </p:nvSpPr>
        <p:spPr>
          <a:xfrm>
            <a:off x="1069848" y="905933"/>
            <a:ext cx="10058400" cy="455276"/>
          </a:xfrm>
        </p:spPr>
        <p:txBody>
          <a:bodyPr>
            <a:normAutofit fontScale="90000"/>
          </a:bodyPr>
          <a:lstStyle/>
          <a:p>
            <a:r>
              <a:rPr lang="en-US" dirty="0" smtClean="0">
                <a:latin typeface="Bookman Old Style" panose="02050604050505020204" pitchFamily="18" charset="0"/>
              </a:rPr>
              <a:t>Bivariate Analysis</a:t>
            </a:r>
            <a:endParaRPr lang="en-US" dirty="0">
              <a:latin typeface="Bookman Old Style" panose="02050604050505020204" pitchFamily="18" charset="0"/>
            </a:endParaRPr>
          </a:p>
        </p:txBody>
      </p:sp>
    </p:spTree>
    <p:extLst>
      <p:ext uri="{BB962C8B-B14F-4D97-AF65-F5344CB8AC3E}">
        <p14:creationId xmlns:p14="http://schemas.microsoft.com/office/powerpoint/2010/main" val="329115323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sp>
        <p:nvSpPr>
          <p:cNvPr id="5" name="Rectangle 4"/>
          <p:cNvSpPr/>
          <p:nvPr/>
        </p:nvSpPr>
        <p:spPr>
          <a:xfrm>
            <a:off x="934001" y="5611399"/>
            <a:ext cx="9587431" cy="8553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smtClean="0">
                <a:solidFill>
                  <a:schemeClr val="tx1"/>
                </a:solidFill>
              </a:rPr>
              <a:t>As maximum vehicle registration month is </a:t>
            </a:r>
            <a:r>
              <a:rPr lang="en-US" dirty="0" err="1" smtClean="0">
                <a:solidFill>
                  <a:schemeClr val="tx1"/>
                </a:solidFill>
              </a:rPr>
              <a:t>jan</a:t>
            </a:r>
            <a:r>
              <a:rPr lang="en-US" dirty="0" smtClean="0">
                <a:solidFill>
                  <a:schemeClr val="tx1"/>
                </a:solidFill>
              </a:rPr>
              <a:t>, it may be because of new year month. Accordingly one can apply some special offer in this month for increase sell of vehicle</a:t>
            </a:r>
            <a:endParaRPr lang="en-US" dirty="0">
              <a:solidFill>
                <a:schemeClr val="tx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0853" y="1872109"/>
            <a:ext cx="4516807" cy="344478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0036" y="2050713"/>
            <a:ext cx="4508571" cy="3411509"/>
          </a:xfrm>
          <a:prstGeom prst="rect">
            <a:avLst/>
          </a:prstGeom>
        </p:spPr>
      </p:pic>
      <p:sp>
        <p:nvSpPr>
          <p:cNvPr id="8" name="Title 1"/>
          <p:cNvSpPr>
            <a:spLocks noGrp="1"/>
          </p:cNvSpPr>
          <p:nvPr>
            <p:ph type="title"/>
          </p:nvPr>
        </p:nvSpPr>
        <p:spPr>
          <a:xfrm>
            <a:off x="1069848" y="905933"/>
            <a:ext cx="10058400" cy="455276"/>
          </a:xfrm>
        </p:spPr>
        <p:txBody>
          <a:bodyPr>
            <a:normAutofit fontScale="90000"/>
          </a:bodyPr>
          <a:lstStyle/>
          <a:p>
            <a:r>
              <a:rPr lang="en-US" dirty="0" smtClean="0">
                <a:latin typeface="Bookman Old Style" panose="02050604050505020204" pitchFamily="18" charset="0"/>
              </a:rPr>
              <a:t>Bivariate Analysis</a:t>
            </a:r>
            <a:endParaRPr lang="en-US" dirty="0">
              <a:latin typeface="Bookman Old Style" panose="02050604050505020204" pitchFamily="18" charset="0"/>
            </a:endParaRPr>
          </a:p>
        </p:txBody>
      </p:sp>
    </p:spTree>
    <p:extLst>
      <p:ext uri="{BB962C8B-B14F-4D97-AF65-F5344CB8AC3E}">
        <p14:creationId xmlns:p14="http://schemas.microsoft.com/office/powerpoint/2010/main" val="112846767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sp>
        <p:nvSpPr>
          <p:cNvPr id="5" name="Rectangle 4"/>
          <p:cNvSpPr/>
          <p:nvPr/>
        </p:nvSpPr>
        <p:spPr>
          <a:xfrm>
            <a:off x="934001" y="5611399"/>
            <a:ext cx="9587431" cy="8553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smtClean="0">
                <a:solidFill>
                  <a:schemeClr val="tx1"/>
                </a:solidFill>
              </a:rPr>
              <a:t>As maximum vehicle registration month is </a:t>
            </a:r>
            <a:r>
              <a:rPr lang="en-US" dirty="0" err="1" smtClean="0">
                <a:solidFill>
                  <a:schemeClr val="tx1"/>
                </a:solidFill>
              </a:rPr>
              <a:t>jan</a:t>
            </a:r>
            <a:r>
              <a:rPr lang="en-US" dirty="0" smtClean="0">
                <a:solidFill>
                  <a:schemeClr val="tx1"/>
                </a:solidFill>
              </a:rPr>
              <a:t>, it may be because of new year month. Accordingly one can apply some special offer in this month for increase sell of vehicle</a:t>
            </a:r>
            <a:endParaRPr lang="en-US" dirty="0">
              <a:solidFill>
                <a:schemeClr val="tx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9408" y="2182090"/>
            <a:ext cx="4380562" cy="334087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1289" y="2257327"/>
            <a:ext cx="4666679" cy="3559081"/>
          </a:xfrm>
          <a:prstGeom prst="rect">
            <a:avLst/>
          </a:prstGeom>
        </p:spPr>
      </p:pic>
      <p:sp>
        <p:nvSpPr>
          <p:cNvPr id="8" name="Title 1"/>
          <p:cNvSpPr>
            <a:spLocks noGrp="1"/>
          </p:cNvSpPr>
          <p:nvPr>
            <p:ph type="title"/>
          </p:nvPr>
        </p:nvSpPr>
        <p:spPr>
          <a:xfrm>
            <a:off x="1069848" y="905933"/>
            <a:ext cx="10058400" cy="455276"/>
          </a:xfrm>
        </p:spPr>
        <p:txBody>
          <a:bodyPr>
            <a:normAutofit fontScale="90000"/>
          </a:bodyPr>
          <a:lstStyle/>
          <a:p>
            <a:r>
              <a:rPr lang="en-US" dirty="0" smtClean="0">
                <a:latin typeface="Bookman Old Style" panose="02050604050505020204" pitchFamily="18" charset="0"/>
              </a:rPr>
              <a:t>Bivariate Analysis</a:t>
            </a:r>
            <a:endParaRPr lang="en-US" dirty="0">
              <a:latin typeface="Bookman Old Style" panose="02050604050505020204" pitchFamily="18" charset="0"/>
            </a:endParaRPr>
          </a:p>
        </p:txBody>
      </p:sp>
    </p:spTree>
    <p:extLst>
      <p:ext uri="{BB962C8B-B14F-4D97-AF65-F5344CB8AC3E}">
        <p14:creationId xmlns:p14="http://schemas.microsoft.com/office/powerpoint/2010/main" val="48740487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sp>
        <p:nvSpPr>
          <p:cNvPr id="5" name="Rectangle 4"/>
          <p:cNvSpPr/>
          <p:nvPr/>
        </p:nvSpPr>
        <p:spPr>
          <a:xfrm>
            <a:off x="934001" y="5611399"/>
            <a:ext cx="9587431" cy="8553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smtClean="0">
                <a:solidFill>
                  <a:schemeClr val="tx1"/>
                </a:solidFill>
              </a:rPr>
              <a:t>As maximum vehicle registration month is </a:t>
            </a:r>
            <a:r>
              <a:rPr lang="en-US" dirty="0" err="1" smtClean="0">
                <a:solidFill>
                  <a:schemeClr val="tx1"/>
                </a:solidFill>
              </a:rPr>
              <a:t>jan</a:t>
            </a:r>
            <a:r>
              <a:rPr lang="en-US" dirty="0" smtClean="0">
                <a:solidFill>
                  <a:schemeClr val="tx1"/>
                </a:solidFill>
              </a:rPr>
              <a:t>, it may be because of new year month. Accordingly one can apply some special offer in this month for increase sell of vehicle</a:t>
            </a:r>
            <a:endParaRPr lang="en-US" dirty="0">
              <a:solidFill>
                <a:schemeClr val="tx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1705" y="1845002"/>
            <a:ext cx="4503184" cy="343439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001" y="1845002"/>
            <a:ext cx="4601516" cy="3509384"/>
          </a:xfrm>
          <a:prstGeom prst="rect">
            <a:avLst/>
          </a:prstGeom>
        </p:spPr>
      </p:pic>
      <p:sp>
        <p:nvSpPr>
          <p:cNvPr id="8" name="Title 1"/>
          <p:cNvSpPr>
            <a:spLocks noGrp="1"/>
          </p:cNvSpPr>
          <p:nvPr>
            <p:ph type="title"/>
          </p:nvPr>
        </p:nvSpPr>
        <p:spPr>
          <a:xfrm>
            <a:off x="1069848" y="905933"/>
            <a:ext cx="10058400" cy="455276"/>
          </a:xfrm>
        </p:spPr>
        <p:txBody>
          <a:bodyPr>
            <a:normAutofit fontScale="90000"/>
          </a:bodyPr>
          <a:lstStyle/>
          <a:p>
            <a:r>
              <a:rPr lang="en-US" dirty="0" smtClean="0">
                <a:latin typeface="Bookman Old Style" panose="02050604050505020204" pitchFamily="18" charset="0"/>
              </a:rPr>
              <a:t>Bivariate Analysis</a:t>
            </a:r>
            <a:endParaRPr lang="en-US" dirty="0">
              <a:latin typeface="Bookman Old Style" panose="02050604050505020204" pitchFamily="18" charset="0"/>
            </a:endParaRPr>
          </a:p>
        </p:txBody>
      </p:sp>
    </p:spTree>
    <p:extLst>
      <p:ext uri="{BB962C8B-B14F-4D97-AF65-F5344CB8AC3E}">
        <p14:creationId xmlns:p14="http://schemas.microsoft.com/office/powerpoint/2010/main" val="173913048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sp>
        <p:nvSpPr>
          <p:cNvPr id="5" name="Rectangle 4"/>
          <p:cNvSpPr/>
          <p:nvPr/>
        </p:nvSpPr>
        <p:spPr>
          <a:xfrm>
            <a:off x="934001" y="5611399"/>
            <a:ext cx="9587431" cy="8553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smtClean="0">
                <a:solidFill>
                  <a:schemeClr val="tx1"/>
                </a:solidFill>
              </a:rPr>
              <a:t>As maximum vehicle registration month is </a:t>
            </a:r>
            <a:r>
              <a:rPr lang="en-US" dirty="0" err="1" smtClean="0">
                <a:solidFill>
                  <a:schemeClr val="tx1"/>
                </a:solidFill>
              </a:rPr>
              <a:t>jan</a:t>
            </a:r>
            <a:r>
              <a:rPr lang="en-US" dirty="0" smtClean="0">
                <a:solidFill>
                  <a:schemeClr val="tx1"/>
                </a:solidFill>
              </a:rPr>
              <a:t>, it may be because of new year month. Accordingly one can apply some special offer in this month for increase sell of vehicle</a:t>
            </a:r>
            <a:endParaRPr lang="en-US" dirty="0">
              <a:solidFill>
                <a:schemeClr val="tx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1440" y="2046132"/>
            <a:ext cx="4516808" cy="344478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48" y="2199893"/>
            <a:ext cx="4081971" cy="3113149"/>
          </a:xfrm>
          <a:prstGeom prst="rect">
            <a:avLst/>
          </a:prstGeom>
        </p:spPr>
      </p:pic>
      <p:sp>
        <p:nvSpPr>
          <p:cNvPr id="8" name="Title 1"/>
          <p:cNvSpPr>
            <a:spLocks noGrp="1"/>
          </p:cNvSpPr>
          <p:nvPr>
            <p:ph type="title"/>
          </p:nvPr>
        </p:nvSpPr>
        <p:spPr>
          <a:xfrm>
            <a:off x="1069848" y="905933"/>
            <a:ext cx="10058400" cy="455276"/>
          </a:xfrm>
        </p:spPr>
        <p:txBody>
          <a:bodyPr>
            <a:normAutofit fontScale="90000"/>
          </a:bodyPr>
          <a:lstStyle/>
          <a:p>
            <a:r>
              <a:rPr lang="en-US" dirty="0" smtClean="0">
                <a:latin typeface="Bookman Old Style" panose="02050604050505020204" pitchFamily="18" charset="0"/>
              </a:rPr>
              <a:t>Bivariate Analysis</a:t>
            </a:r>
            <a:endParaRPr lang="en-US" dirty="0">
              <a:latin typeface="Bookman Old Style" panose="02050604050505020204" pitchFamily="18" charset="0"/>
            </a:endParaRPr>
          </a:p>
        </p:txBody>
      </p:sp>
    </p:spTree>
    <p:extLst>
      <p:ext uri="{BB962C8B-B14F-4D97-AF65-F5344CB8AC3E}">
        <p14:creationId xmlns:p14="http://schemas.microsoft.com/office/powerpoint/2010/main" val="333729672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sp>
        <p:nvSpPr>
          <p:cNvPr id="5" name="Rectangle 4"/>
          <p:cNvSpPr/>
          <p:nvPr/>
        </p:nvSpPr>
        <p:spPr>
          <a:xfrm>
            <a:off x="934001" y="5611399"/>
            <a:ext cx="9587431" cy="8553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smtClean="0">
                <a:solidFill>
                  <a:schemeClr val="tx1"/>
                </a:solidFill>
              </a:rPr>
              <a:t>As maximum vehicle registration month is </a:t>
            </a:r>
            <a:r>
              <a:rPr lang="en-US" dirty="0" err="1" smtClean="0">
                <a:solidFill>
                  <a:schemeClr val="tx1"/>
                </a:solidFill>
              </a:rPr>
              <a:t>jan</a:t>
            </a:r>
            <a:r>
              <a:rPr lang="en-US" dirty="0" smtClean="0">
                <a:solidFill>
                  <a:schemeClr val="tx1"/>
                </a:solidFill>
              </a:rPr>
              <a:t>, it may be because of new year month. Accordingly one can apply some special offer in this month for increase sell of vehicle</a:t>
            </a:r>
            <a:endParaRPr lang="en-US" dirty="0">
              <a:solidFill>
                <a:schemeClr val="tx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3662" y="1974272"/>
            <a:ext cx="4530433" cy="345517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127" y="1956146"/>
            <a:ext cx="4721176" cy="3600644"/>
          </a:xfrm>
          <a:prstGeom prst="rect">
            <a:avLst/>
          </a:prstGeom>
        </p:spPr>
      </p:pic>
      <p:sp>
        <p:nvSpPr>
          <p:cNvPr id="8" name="Title 1"/>
          <p:cNvSpPr>
            <a:spLocks noGrp="1"/>
          </p:cNvSpPr>
          <p:nvPr>
            <p:ph type="title"/>
          </p:nvPr>
        </p:nvSpPr>
        <p:spPr>
          <a:xfrm>
            <a:off x="1069848" y="905933"/>
            <a:ext cx="10058400" cy="455276"/>
          </a:xfrm>
        </p:spPr>
        <p:txBody>
          <a:bodyPr>
            <a:normAutofit fontScale="90000"/>
          </a:bodyPr>
          <a:lstStyle/>
          <a:p>
            <a:r>
              <a:rPr lang="en-US" dirty="0" smtClean="0">
                <a:latin typeface="Bookman Old Style" panose="02050604050505020204" pitchFamily="18" charset="0"/>
              </a:rPr>
              <a:t>Bivariate Analysis</a:t>
            </a:r>
            <a:endParaRPr lang="en-US" dirty="0">
              <a:latin typeface="Bookman Old Style" panose="02050604050505020204" pitchFamily="18" charset="0"/>
            </a:endParaRPr>
          </a:p>
        </p:txBody>
      </p:sp>
    </p:spTree>
    <p:extLst>
      <p:ext uri="{BB962C8B-B14F-4D97-AF65-F5344CB8AC3E}">
        <p14:creationId xmlns:p14="http://schemas.microsoft.com/office/powerpoint/2010/main" val="284610729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sp>
        <p:nvSpPr>
          <p:cNvPr id="5" name="Rectangle 4"/>
          <p:cNvSpPr/>
          <p:nvPr/>
        </p:nvSpPr>
        <p:spPr>
          <a:xfrm>
            <a:off x="934001" y="5611399"/>
            <a:ext cx="9587431" cy="8553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smtClean="0">
                <a:solidFill>
                  <a:schemeClr val="tx1"/>
                </a:solidFill>
              </a:rPr>
              <a:t>As maximum vehicle registration month is </a:t>
            </a:r>
            <a:r>
              <a:rPr lang="en-US" dirty="0" err="1" smtClean="0">
                <a:solidFill>
                  <a:schemeClr val="tx1"/>
                </a:solidFill>
              </a:rPr>
              <a:t>jan</a:t>
            </a:r>
            <a:r>
              <a:rPr lang="en-US" dirty="0" smtClean="0">
                <a:solidFill>
                  <a:schemeClr val="tx1"/>
                </a:solidFill>
              </a:rPr>
              <a:t>, it may be because of new year month. Accordingly one can apply some special offer in this month for increase sell of vehicle</a:t>
            </a:r>
            <a:endParaRPr lang="en-US" dirty="0">
              <a:solidFill>
                <a:schemeClr val="tx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9780" y="2296390"/>
            <a:ext cx="4435060" cy="338243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4818" y="2296390"/>
            <a:ext cx="4203443" cy="3205790"/>
          </a:xfrm>
          <a:prstGeom prst="rect">
            <a:avLst/>
          </a:prstGeom>
        </p:spPr>
      </p:pic>
      <p:sp>
        <p:nvSpPr>
          <p:cNvPr id="8" name="Title 1"/>
          <p:cNvSpPr>
            <a:spLocks noGrp="1"/>
          </p:cNvSpPr>
          <p:nvPr>
            <p:ph type="title"/>
          </p:nvPr>
        </p:nvSpPr>
        <p:spPr>
          <a:xfrm>
            <a:off x="1069848" y="905933"/>
            <a:ext cx="10058400" cy="455276"/>
          </a:xfrm>
        </p:spPr>
        <p:txBody>
          <a:bodyPr>
            <a:normAutofit fontScale="90000"/>
          </a:bodyPr>
          <a:lstStyle/>
          <a:p>
            <a:r>
              <a:rPr lang="en-US" dirty="0" smtClean="0">
                <a:latin typeface="Bookman Old Style" panose="02050604050505020204" pitchFamily="18" charset="0"/>
              </a:rPr>
              <a:t>Bivariate Analysis</a:t>
            </a:r>
            <a:endParaRPr lang="en-US" dirty="0">
              <a:latin typeface="Bookman Old Style" panose="02050604050505020204" pitchFamily="18" charset="0"/>
            </a:endParaRPr>
          </a:p>
        </p:txBody>
      </p:sp>
    </p:spTree>
    <p:extLst>
      <p:ext uri="{BB962C8B-B14F-4D97-AF65-F5344CB8AC3E}">
        <p14:creationId xmlns:p14="http://schemas.microsoft.com/office/powerpoint/2010/main" val="330547611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sp>
        <p:nvSpPr>
          <p:cNvPr id="5" name="Rectangle 4"/>
          <p:cNvSpPr/>
          <p:nvPr/>
        </p:nvSpPr>
        <p:spPr>
          <a:xfrm>
            <a:off x="934001" y="5611399"/>
            <a:ext cx="9587431" cy="8553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smtClean="0">
                <a:solidFill>
                  <a:schemeClr val="tx1"/>
                </a:solidFill>
              </a:rPr>
              <a:t>As maximum vehicle registration month is </a:t>
            </a:r>
            <a:r>
              <a:rPr lang="en-US" dirty="0" err="1" smtClean="0">
                <a:solidFill>
                  <a:schemeClr val="tx1"/>
                </a:solidFill>
              </a:rPr>
              <a:t>jan</a:t>
            </a:r>
            <a:r>
              <a:rPr lang="en-US" dirty="0" smtClean="0">
                <a:solidFill>
                  <a:schemeClr val="tx1"/>
                </a:solidFill>
              </a:rPr>
              <a:t>, it may be because of new year month. Accordingly one can apply some special offer in this month for increase sell of vehicle</a:t>
            </a:r>
            <a:endParaRPr lang="en-US" dirty="0">
              <a:solidFill>
                <a:schemeClr val="tx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1699" y="1938018"/>
            <a:ext cx="4816549" cy="367338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8833" y="2223668"/>
            <a:ext cx="4019625" cy="3065600"/>
          </a:xfrm>
          <a:prstGeom prst="rect">
            <a:avLst/>
          </a:prstGeom>
        </p:spPr>
      </p:pic>
      <p:sp>
        <p:nvSpPr>
          <p:cNvPr id="8" name="Title 1"/>
          <p:cNvSpPr>
            <a:spLocks noGrp="1"/>
          </p:cNvSpPr>
          <p:nvPr>
            <p:ph type="title"/>
          </p:nvPr>
        </p:nvSpPr>
        <p:spPr>
          <a:xfrm>
            <a:off x="1069848" y="905933"/>
            <a:ext cx="10058400" cy="455276"/>
          </a:xfrm>
        </p:spPr>
        <p:txBody>
          <a:bodyPr>
            <a:normAutofit fontScale="90000"/>
          </a:bodyPr>
          <a:lstStyle/>
          <a:p>
            <a:r>
              <a:rPr lang="en-US" dirty="0" smtClean="0">
                <a:latin typeface="Bookman Old Style" panose="02050604050505020204" pitchFamily="18" charset="0"/>
              </a:rPr>
              <a:t>Bivariate Analysis</a:t>
            </a:r>
            <a:endParaRPr lang="en-US" dirty="0">
              <a:latin typeface="Bookman Old Style" panose="02050604050505020204" pitchFamily="18" charset="0"/>
            </a:endParaRPr>
          </a:p>
        </p:txBody>
      </p:sp>
    </p:spTree>
    <p:extLst>
      <p:ext uri="{BB962C8B-B14F-4D97-AF65-F5344CB8AC3E}">
        <p14:creationId xmlns:p14="http://schemas.microsoft.com/office/powerpoint/2010/main" val="43201863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sp>
        <p:nvSpPr>
          <p:cNvPr id="5" name="Rectangle 4"/>
          <p:cNvSpPr/>
          <p:nvPr/>
        </p:nvSpPr>
        <p:spPr>
          <a:xfrm>
            <a:off x="934001" y="5611399"/>
            <a:ext cx="9587431" cy="8553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smtClean="0">
                <a:solidFill>
                  <a:schemeClr val="tx1"/>
                </a:solidFill>
              </a:rPr>
              <a:t>As maximum vehicle registration month is </a:t>
            </a:r>
            <a:r>
              <a:rPr lang="en-US" dirty="0" err="1" smtClean="0">
                <a:solidFill>
                  <a:schemeClr val="tx1"/>
                </a:solidFill>
              </a:rPr>
              <a:t>jan</a:t>
            </a:r>
            <a:r>
              <a:rPr lang="en-US" dirty="0" smtClean="0">
                <a:solidFill>
                  <a:schemeClr val="tx1"/>
                </a:solidFill>
              </a:rPr>
              <a:t>, it may be because of new year month. Accordingly one can apply some special offer in this month for increase sell of vehicle</a:t>
            </a:r>
            <a:endParaRPr lang="en-US" dirty="0">
              <a:solidFill>
                <a:schemeClr val="tx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0033" y="1428640"/>
            <a:ext cx="4871047" cy="371494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295" y="1428640"/>
            <a:ext cx="5245753" cy="4000717"/>
          </a:xfrm>
          <a:prstGeom prst="rect">
            <a:avLst/>
          </a:prstGeom>
        </p:spPr>
      </p:pic>
      <p:sp>
        <p:nvSpPr>
          <p:cNvPr id="8" name="Title 1"/>
          <p:cNvSpPr>
            <a:spLocks noGrp="1"/>
          </p:cNvSpPr>
          <p:nvPr>
            <p:ph type="title"/>
          </p:nvPr>
        </p:nvSpPr>
        <p:spPr>
          <a:xfrm>
            <a:off x="1069848" y="905933"/>
            <a:ext cx="10058400" cy="455276"/>
          </a:xfrm>
        </p:spPr>
        <p:txBody>
          <a:bodyPr>
            <a:normAutofit fontScale="90000"/>
          </a:bodyPr>
          <a:lstStyle/>
          <a:p>
            <a:r>
              <a:rPr lang="en-US" dirty="0" smtClean="0">
                <a:latin typeface="Bookman Old Style" panose="02050604050505020204" pitchFamily="18" charset="0"/>
              </a:rPr>
              <a:t>Bivariate Analysis</a:t>
            </a:r>
            <a:endParaRPr lang="en-US" dirty="0">
              <a:latin typeface="Bookman Old Style" panose="02050604050505020204" pitchFamily="18" charset="0"/>
            </a:endParaRPr>
          </a:p>
        </p:txBody>
      </p:sp>
    </p:spTree>
    <p:extLst>
      <p:ext uri="{BB962C8B-B14F-4D97-AF65-F5344CB8AC3E}">
        <p14:creationId xmlns:p14="http://schemas.microsoft.com/office/powerpoint/2010/main" val="256193033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sp>
        <p:nvSpPr>
          <p:cNvPr id="5" name="Rectangle 4"/>
          <p:cNvSpPr/>
          <p:nvPr/>
        </p:nvSpPr>
        <p:spPr>
          <a:xfrm>
            <a:off x="934001" y="5611399"/>
            <a:ext cx="9587431" cy="8553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smtClean="0">
                <a:solidFill>
                  <a:schemeClr val="tx1"/>
                </a:solidFill>
              </a:rPr>
              <a:t>As maximum vehicle registration month is </a:t>
            </a:r>
            <a:r>
              <a:rPr lang="en-US" dirty="0" err="1" smtClean="0">
                <a:solidFill>
                  <a:schemeClr val="tx1"/>
                </a:solidFill>
              </a:rPr>
              <a:t>jan</a:t>
            </a:r>
            <a:r>
              <a:rPr lang="en-US" dirty="0" smtClean="0">
                <a:solidFill>
                  <a:schemeClr val="tx1"/>
                </a:solidFill>
              </a:rPr>
              <a:t>, it may be because of new year month. Accordingly one can apply some special offer in this month for increase sell of vehicle</a:t>
            </a:r>
            <a:endParaRPr lang="en-US" dirty="0">
              <a:solidFill>
                <a:schemeClr val="tx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2045" y="1892890"/>
            <a:ext cx="4952795" cy="377729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001" y="2044468"/>
            <a:ext cx="4489559" cy="3423999"/>
          </a:xfrm>
          <a:prstGeom prst="rect">
            <a:avLst/>
          </a:prstGeom>
        </p:spPr>
      </p:pic>
      <p:sp>
        <p:nvSpPr>
          <p:cNvPr id="8" name="Title 1"/>
          <p:cNvSpPr>
            <a:spLocks noGrp="1"/>
          </p:cNvSpPr>
          <p:nvPr>
            <p:ph type="title"/>
          </p:nvPr>
        </p:nvSpPr>
        <p:spPr>
          <a:xfrm>
            <a:off x="1069848" y="905933"/>
            <a:ext cx="10058400" cy="455276"/>
          </a:xfrm>
        </p:spPr>
        <p:txBody>
          <a:bodyPr>
            <a:normAutofit fontScale="90000"/>
          </a:bodyPr>
          <a:lstStyle/>
          <a:p>
            <a:r>
              <a:rPr lang="en-US" dirty="0" smtClean="0">
                <a:latin typeface="Bookman Old Style" panose="02050604050505020204" pitchFamily="18" charset="0"/>
              </a:rPr>
              <a:t>Bivariate Analysis</a:t>
            </a:r>
            <a:endParaRPr lang="en-US" dirty="0">
              <a:latin typeface="Bookman Old Style" panose="02050604050505020204" pitchFamily="18" charset="0"/>
            </a:endParaRPr>
          </a:p>
        </p:txBody>
      </p:sp>
    </p:spTree>
    <p:extLst>
      <p:ext uri="{BB962C8B-B14F-4D97-AF65-F5344CB8AC3E}">
        <p14:creationId xmlns:p14="http://schemas.microsoft.com/office/powerpoint/2010/main" val="33460540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2800" y="872066"/>
            <a:ext cx="5486400" cy="575733"/>
          </a:xfrm>
        </p:spPr>
        <p:txBody>
          <a:bodyPr>
            <a:normAutofit fontScale="90000"/>
          </a:bodyPr>
          <a:lstStyle/>
          <a:p>
            <a:r>
              <a:rPr lang="en-US" dirty="0" smtClean="0">
                <a:latin typeface="Bookman Old Style" panose="02050604050505020204" pitchFamily="18" charset="0"/>
              </a:rPr>
              <a:t>Datatype of feature</a:t>
            </a:r>
            <a:endParaRPr lang="en-US" dirty="0">
              <a:latin typeface="Bookman Old Style" panose="02050604050505020204" pitchFamily="18" charset="0"/>
            </a:endParaRPr>
          </a:p>
        </p:txBody>
      </p:sp>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sp>
        <p:nvSpPr>
          <p:cNvPr id="6" name="Rectangle 5"/>
          <p:cNvSpPr/>
          <p:nvPr/>
        </p:nvSpPr>
        <p:spPr>
          <a:xfrm>
            <a:off x="8368477" y="4870521"/>
            <a:ext cx="2046593" cy="113953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smtClean="0">
                <a:solidFill>
                  <a:schemeClr val="tx1"/>
                </a:solidFill>
                <a:latin typeface="Bookman Old Style" pitchFamily="18" charset="0"/>
              </a:rPr>
              <a:t>Majority of column are of object type</a:t>
            </a:r>
            <a:endParaRPr lang="en-US" dirty="0" smtClean="0">
              <a:solidFill>
                <a:schemeClr val="tx1"/>
              </a:solidFill>
              <a:latin typeface="Bookman Old Style" pitchFamily="18" charset="0"/>
            </a:endParaRPr>
          </a:p>
        </p:txBody>
      </p:sp>
      <p:pic>
        <p:nvPicPr>
          <p:cNvPr id="4" name="Picture 3"/>
          <p:cNvPicPr>
            <a:picLocks noChangeAspect="1"/>
          </p:cNvPicPr>
          <p:nvPr/>
        </p:nvPicPr>
        <p:blipFill>
          <a:blip r:embed="rId2"/>
          <a:stretch>
            <a:fillRect/>
          </a:stretch>
        </p:blipFill>
        <p:spPr>
          <a:xfrm>
            <a:off x="1333441" y="1613623"/>
            <a:ext cx="2241031" cy="4313958"/>
          </a:xfrm>
          <a:prstGeom prst="rect">
            <a:avLst/>
          </a:prstGeom>
        </p:spPr>
      </p:pic>
      <p:pic>
        <p:nvPicPr>
          <p:cNvPr id="7" name="Picture 6"/>
          <p:cNvPicPr>
            <a:picLocks noChangeAspect="1"/>
          </p:cNvPicPr>
          <p:nvPr/>
        </p:nvPicPr>
        <p:blipFill>
          <a:blip r:embed="rId3"/>
          <a:stretch>
            <a:fillRect/>
          </a:stretch>
        </p:blipFill>
        <p:spPr>
          <a:xfrm>
            <a:off x="4663549" y="1613623"/>
            <a:ext cx="2204841" cy="4313958"/>
          </a:xfrm>
          <a:prstGeom prst="rect">
            <a:avLst/>
          </a:prstGeom>
        </p:spPr>
      </p:pic>
      <p:pic>
        <p:nvPicPr>
          <p:cNvPr id="8" name="Picture 7"/>
          <p:cNvPicPr>
            <a:picLocks noChangeAspect="1"/>
          </p:cNvPicPr>
          <p:nvPr/>
        </p:nvPicPr>
        <p:blipFill>
          <a:blip r:embed="rId4"/>
          <a:stretch>
            <a:fillRect/>
          </a:stretch>
        </p:blipFill>
        <p:spPr>
          <a:xfrm>
            <a:off x="8368477" y="1674235"/>
            <a:ext cx="2202873" cy="3095625"/>
          </a:xfrm>
          <a:prstGeom prst="rect">
            <a:avLst/>
          </a:prstGeom>
        </p:spPr>
      </p:pic>
    </p:spTree>
    <p:extLst>
      <p:ext uri="{BB962C8B-B14F-4D97-AF65-F5344CB8AC3E}">
        <p14:creationId xmlns:p14="http://schemas.microsoft.com/office/powerpoint/2010/main" val="33534504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sp>
        <p:nvSpPr>
          <p:cNvPr id="5" name="Rectangle 4"/>
          <p:cNvSpPr/>
          <p:nvPr/>
        </p:nvSpPr>
        <p:spPr>
          <a:xfrm>
            <a:off x="934001" y="5611399"/>
            <a:ext cx="9587431" cy="8553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smtClean="0">
                <a:solidFill>
                  <a:schemeClr val="tx1"/>
                </a:solidFill>
              </a:rPr>
              <a:t>As maximum vehicle registration month is </a:t>
            </a:r>
            <a:r>
              <a:rPr lang="en-US" dirty="0" err="1" smtClean="0">
                <a:solidFill>
                  <a:schemeClr val="tx1"/>
                </a:solidFill>
              </a:rPr>
              <a:t>jan</a:t>
            </a:r>
            <a:r>
              <a:rPr lang="en-US" dirty="0" smtClean="0">
                <a:solidFill>
                  <a:schemeClr val="tx1"/>
                </a:solidFill>
              </a:rPr>
              <a:t>, it may be because of new year month. Accordingly one can apply some special offer in this month for increase sell of vehicle</a:t>
            </a:r>
            <a:endParaRPr lang="en-US" dirty="0">
              <a:solidFill>
                <a:schemeClr val="tx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5043" y="1517073"/>
            <a:ext cx="5089041" cy="388119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012" y="1779500"/>
            <a:ext cx="5184413" cy="3953935"/>
          </a:xfrm>
          <a:prstGeom prst="rect">
            <a:avLst/>
          </a:prstGeom>
        </p:spPr>
      </p:pic>
      <p:sp>
        <p:nvSpPr>
          <p:cNvPr id="8" name="Title 1"/>
          <p:cNvSpPr>
            <a:spLocks noGrp="1"/>
          </p:cNvSpPr>
          <p:nvPr>
            <p:ph type="title"/>
          </p:nvPr>
        </p:nvSpPr>
        <p:spPr>
          <a:xfrm>
            <a:off x="1069848" y="905933"/>
            <a:ext cx="10058400" cy="455276"/>
          </a:xfrm>
        </p:spPr>
        <p:txBody>
          <a:bodyPr>
            <a:normAutofit fontScale="90000"/>
          </a:bodyPr>
          <a:lstStyle/>
          <a:p>
            <a:r>
              <a:rPr lang="en-US" dirty="0" smtClean="0">
                <a:latin typeface="Bookman Old Style" panose="02050604050505020204" pitchFamily="18" charset="0"/>
              </a:rPr>
              <a:t>Bivariate Analysis</a:t>
            </a:r>
            <a:endParaRPr lang="en-US" dirty="0">
              <a:latin typeface="Bookman Old Style" panose="02050604050505020204" pitchFamily="18" charset="0"/>
            </a:endParaRPr>
          </a:p>
        </p:txBody>
      </p:sp>
    </p:spTree>
    <p:extLst>
      <p:ext uri="{BB962C8B-B14F-4D97-AF65-F5344CB8AC3E}">
        <p14:creationId xmlns:p14="http://schemas.microsoft.com/office/powerpoint/2010/main" val="119756899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sp>
        <p:nvSpPr>
          <p:cNvPr id="5" name="Rectangle 4"/>
          <p:cNvSpPr/>
          <p:nvPr/>
        </p:nvSpPr>
        <p:spPr>
          <a:xfrm>
            <a:off x="934001" y="5611399"/>
            <a:ext cx="9587431" cy="8553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smtClean="0">
                <a:solidFill>
                  <a:schemeClr val="tx1"/>
                </a:solidFill>
              </a:rPr>
              <a:t>As maximum vehicle registration month is </a:t>
            </a:r>
            <a:r>
              <a:rPr lang="en-US" dirty="0" err="1" smtClean="0">
                <a:solidFill>
                  <a:schemeClr val="tx1"/>
                </a:solidFill>
              </a:rPr>
              <a:t>jan</a:t>
            </a:r>
            <a:r>
              <a:rPr lang="en-US" dirty="0" smtClean="0">
                <a:solidFill>
                  <a:schemeClr val="tx1"/>
                </a:solidFill>
              </a:rPr>
              <a:t>, it may be because of new year month. Accordingly one can apply some special offer in this month for increase sell of vehicle</a:t>
            </a:r>
            <a:endParaRPr lang="en-US" dirty="0">
              <a:solidFill>
                <a:schemeClr val="tx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048" y="1901536"/>
            <a:ext cx="4176193" cy="318500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001" y="2231593"/>
            <a:ext cx="3998843" cy="3049750"/>
          </a:xfrm>
          <a:prstGeom prst="rect">
            <a:avLst/>
          </a:prstGeom>
        </p:spPr>
      </p:pic>
      <p:sp>
        <p:nvSpPr>
          <p:cNvPr id="8" name="Title 1"/>
          <p:cNvSpPr>
            <a:spLocks noGrp="1"/>
          </p:cNvSpPr>
          <p:nvPr>
            <p:ph type="title"/>
          </p:nvPr>
        </p:nvSpPr>
        <p:spPr>
          <a:xfrm>
            <a:off x="1069848" y="905933"/>
            <a:ext cx="10058400" cy="455276"/>
          </a:xfrm>
        </p:spPr>
        <p:txBody>
          <a:bodyPr>
            <a:normAutofit fontScale="90000"/>
          </a:bodyPr>
          <a:lstStyle/>
          <a:p>
            <a:r>
              <a:rPr lang="en-US" dirty="0" smtClean="0">
                <a:latin typeface="Bookman Old Style" panose="02050604050505020204" pitchFamily="18" charset="0"/>
              </a:rPr>
              <a:t>Bivariate Analysis</a:t>
            </a:r>
            <a:endParaRPr lang="en-US" dirty="0">
              <a:latin typeface="Bookman Old Style" panose="02050604050505020204" pitchFamily="18" charset="0"/>
            </a:endParaRPr>
          </a:p>
        </p:txBody>
      </p:sp>
    </p:spTree>
    <p:extLst>
      <p:ext uri="{BB962C8B-B14F-4D97-AF65-F5344CB8AC3E}">
        <p14:creationId xmlns:p14="http://schemas.microsoft.com/office/powerpoint/2010/main" val="255802998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sp>
        <p:nvSpPr>
          <p:cNvPr id="5" name="Rectangle 4"/>
          <p:cNvSpPr/>
          <p:nvPr/>
        </p:nvSpPr>
        <p:spPr>
          <a:xfrm>
            <a:off x="934001" y="5611399"/>
            <a:ext cx="9587431" cy="8553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smtClean="0">
                <a:solidFill>
                  <a:schemeClr val="tx1"/>
                </a:solidFill>
              </a:rPr>
              <a:t>As maximum vehicle registration month is </a:t>
            </a:r>
            <a:r>
              <a:rPr lang="en-US" dirty="0" err="1" smtClean="0">
                <a:solidFill>
                  <a:schemeClr val="tx1"/>
                </a:solidFill>
              </a:rPr>
              <a:t>jan</a:t>
            </a:r>
            <a:r>
              <a:rPr lang="en-US" dirty="0" smtClean="0">
                <a:solidFill>
                  <a:schemeClr val="tx1"/>
                </a:solidFill>
              </a:rPr>
              <a:t>, it may be because of new year month. Accordingly one can apply some special offer in this month for increase sell of vehicle</a:t>
            </a:r>
            <a:endParaRPr lang="en-US" dirty="0">
              <a:solidFill>
                <a:schemeClr val="tx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3492" y="2364046"/>
            <a:ext cx="4257940" cy="324735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001" y="2339699"/>
            <a:ext cx="3903701" cy="2977190"/>
          </a:xfrm>
          <a:prstGeom prst="rect">
            <a:avLst/>
          </a:prstGeom>
        </p:spPr>
      </p:pic>
      <p:sp>
        <p:nvSpPr>
          <p:cNvPr id="8" name="Title 1"/>
          <p:cNvSpPr>
            <a:spLocks noGrp="1"/>
          </p:cNvSpPr>
          <p:nvPr>
            <p:ph type="title"/>
          </p:nvPr>
        </p:nvSpPr>
        <p:spPr>
          <a:xfrm>
            <a:off x="1069848" y="905933"/>
            <a:ext cx="10058400" cy="455276"/>
          </a:xfrm>
        </p:spPr>
        <p:txBody>
          <a:bodyPr>
            <a:normAutofit fontScale="90000"/>
          </a:bodyPr>
          <a:lstStyle/>
          <a:p>
            <a:r>
              <a:rPr lang="en-US" dirty="0" smtClean="0">
                <a:latin typeface="Bookman Old Style" panose="02050604050505020204" pitchFamily="18" charset="0"/>
              </a:rPr>
              <a:t>Bivariate Analysis</a:t>
            </a:r>
            <a:endParaRPr lang="en-US" dirty="0">
              <a:latin typeface="Bookman Old Style" panose="02050604050505020204" pitchFamily="18" charset="0"/>
            </a:endParaRPr>
          </a:p>
        </p:txBody>
      </p:sp>
    </p:spTree>
    <p:extLst>
      <p:ext uri="{BB962C8B-B14F-4D97-AF65-F5344CB8AC3E}">
        <p14:creationId xmlns:p14="http://schemas.microsoft.com/office/powerpoint/2010/main" val="378908174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sp>
        <p:nvSpPr>
          <p:cNvPr id="5" name="Rectangle 4"/>
          <p:cNvSpPr/>
          <p:nvPr/>
        </p:nvSpPr>
        <p:spPr>
          <a:xfrm>
            <a:off x="934001" y="5611399"/>
            <a:ext cx="9587431" cy="8553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smtClean="0">
                <a:solidFill>
                  <a:schemeClr val="tx1"/>
                </a:solidFill>
              </a:rPr>
              <a:t>As maximum vehicle registration month is </a:t>
            </a:r>
            <a:r>
              <a:rPr lang="en-US" dirty="0" err="1" smtClean="0">
                <a:solidFill>
                  <a:schemeClr val="tx1"/>
                </a:solidFill>
              </a:rPr>
              <a:t>jan</a:t>
            </a:r>
            <a:r>
              <a:rPr lang="en-US" dirty="0" smtClean="0">
                <a:solidFill>
                  <a:schemeClr val="tx1"/>
                </a:solidFill>
              </a:rPr>
              <a:t>, it may be because of new year month. Accordingly one can apply some special offer in this month for increase sell of vehicle</a:t>
            </a:r>
            <a:endParaRPr lang="en-US" dirty="0">
              <a:solidFill>
                <a:schemeClr val="tx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6621" y="1951470"/>
            <a:ext cx="4612180" cy="351751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904" y="1809057"/>
            <a:ext cx="5339271" cy="4072039"/>
          </a:xfrm>
          <a:prstGeom prst="rect">
            <a:avLst/>
          </a:prstGeom>
        </p:spPr>
      </p:pic>
      <p:sp>
        <p:nvSpPr>
          <p:cNvPr id="8" name="Title 1"/>
          <p:cNvSpPr>
            <a:spLocks noGrp="1"/>
          </p:cNvSpPr>
          <p:nvPr>
            <p:ph type="title"/>
          </p:nvPr>
        </p:nvSpPr>
        <p:spPr>
          <a:xfrm>
            <a:off x="1069848" y="905933"/>
            <a:ext cx="10058400" cy="455276"/>
          </a:xfrm>
        </p:spPr>
        <p:txBody>
          <a:bodyPr>
            <a:normAutofit fontScale="90000"/>
          </a:bodyPr>
          <a:lstStyle/>
          <a:p>
            <a:r>
              <a:rPr lang="en-US" dirty="0" smtClean="0">
                <a:latin typeface="Bookman Old Style" panose="02050604050505020204" pitchFamily="18" charset="0"/>
              </a:rPr>
              <a:t>Bivariate Analysis</a:t>
            </a:r>
            <a:endParaRPr lang="en-US" dirty="0">
              <a:latin typeface="Bookman Old Style" panose="02050604050505020204" pitchFamily="18" charset="0"/>
            </a:endParaRPr>
          </a:p>
        </p:txBody>
      </p:sp>
    </p:spTree>
    <p:extLst>
      <p:ext uri="{BB962C8B-B14F-4D97-AF65-F5344CB8AC3E}">
        <p14:creationId xmlns:p14="http://schemas.microsoft.com/office/powerpoint/2010/main" val="307256819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sp>
        <p:nvSpPr>
          <p:cNvPr id="5" name="Rectangle 4"/>
          <p:cNvSpPr/>
          <p:nvPr/>
        </p:nvSpPr>
        <p:spPr>
          <a:xfrm>
            <a:off x="934001" y="5611399"/>
            <a:ext cx="9587431" cy="8553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smtClean="0">
                <a:solidFill>
                  <a:schemeClr val="tx1"/>
                </a:solidFill>
              </a:rPr>
              <a:t>As maximum vehicle registration month is </a:t>
            </a:r>
            <a:r>
              <a:rPr lang="en-US" dirty="0" err="1" smtClean="0">
                <a:solidFill>
                  <a:schemeClr val="tx1"/>
                </a:solidFill>
              </a:rPr>
              <a:t>jan</a:t>
            </a:r>
            <a:r>
              <a:rPr lang="en-US" dirty="0" smtClean="0">
                <a:solidFill>
                  <a:schemeClr val="tx1"/>
                </a:solidFill>
              </a:rPr>
              <a:t>, it may be because of new year month. Accordingly one can apply some special offer in this month for increase sell of vehicle</a:t>
            </a:r>
            <a:endParaRPr lang="en-US" dirty="0">
              <a:solidFill>
                <a:schemeClr val="tx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7505" y="2031537"/>
            <a:ext cx="4693927" cy="357986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155" y="1901536"/>
            <a:ext cx="4414480" cy="3366739"/>
          </a:xfrm>
          <a:prstGeom prst="rect">
            <a:avLst/>
          </a:prstGeom>
        </p:spPr>
      </p:pic>
      <p:sp>
        <p:nvSpPr>
          <p:cNvPr id="8" name="Title 1"/>
          <p:cNvSpPr>
            <a:spLocks noGrp="1"/>
          </p:cNvSpPr>
          <p:nvPr>
            <p:ph type="title"/>
          </p:nvPr>
        </p:nvSpPr>
        <p:spPr>
          <a:xfrm>
            <a:off x="1069848" y="905933"/>
            <a:ext cx="10058400" cy="455276"/>
          </a:xfrm>
        </p:spPr>
        <p:txBody>
          <a:bodyPr>
            <a:normAutofit fontScale="90000"/>
          </a:bodyPr>
          <a:lstStyle/>
          <a:p>
            <a:r>
              <a:rPr lang="en-US" dirty="0" smtClean="0">
                <a:latin typeface="Bookman Old Style" panose="02050604050505020204" pitchFamily="18" charset="0"/>
              </a:rPr>
              <a:t>Bivariate Analysis</a:t>
            </a:r>
            <a:endParaRPr lang="en-US" dirty="0">
              <a:latin typeface="Bookman Old Style" panose="02050604050505020204" pitchFamily="18" charset="0"/>
            </a:endParaRPr>
          </a:p>
        </p:txBody>
      </p:sp>
    </p:spTree>
    <p:extLst>
      <p:ext uri="{BB962C8B-B14F-4D97-AF65-F5344CB8AC3E}">
        <p14:creationId xmlns:p14="http://schemas.microsoft.com/office/powerpoint/2010/main" val="267665019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sp>
        <p:nvSpPr>
          <p:cNvPr id="5" name="Rectangle 4"/>
          <p:cNvSpPr/>
          <p:nvPr/>
        </p:nvSpPr>
        <p:spPr>
          <a:xfrm>
            <a:off x="934001" y="5611399"/>
            <a:ext cx="9587431" cy="8553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smtClean="0">
                <a:solidFill>
                  <a:schemeClr val="tx1"/>
                </a:solidFill>
              </a:rPr>
              <a:t>As maximum vehicle registration month is </a:t>
            </a:r>
            <a:r>
              <a:rPr lang="en-US" dirty="0" err="1" smtClean="0">
                <a:solidFill>
                  <a:schemeClr val="tx1"/>
                </a:solidFill>
              </a:rPr>
              <a:t>jan</a:t>
            </a:r>
            <a:r>
              <a:rPr lang="en-US" dirty="0" smtClean="0">
                <a:solidFill>
                  <a:schemeClr val="tx1"/>
                </a:solidFill>
              </a:rPr>
              <a:t>, it may be because of new year month. Accordingly one can apply some special offer in this month for increase sell of vehicle</a:t>
            </a:r>
            <a:endParaRPr lang="en-US" dirty="0">
              <a:solidFill>
                <a:schemeClr val="tx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6523" y="2031537"/>
            <a:ext cx="4281193" cy="3265087"/>
          </a:xfrm>
          <a:prstGeom prst="rect">
            <a:avLst/>
          </a:prstGeom>
        </p:spPr>
      </p:pic>
      <p:sp>
        <p:nvSpPr>
          <p:cNvPr id="8" name="Title 1"/>
          <p:cNvSpPr>
            <a:spLocks noGrp="1"/>
          </p:cNvSpPr>
          <p:nvPr>
            <p:ph type="title"/>
          </p:nvPr>
        </p:nvSpPr>
        <p:spPr>
          <a:xfrm>
            <a:off x="1069848" y="905933"/>
            <a:ext cx="10058400" cy="455276"/>
          </a:xfrm>
        </p:spPr>
        <p:txBody>
          <a:bodyPr>
            <a:normAutofit fontScale="90000"/>
          </a:bodyPr>
          <a:lstStyle/>
          <a:p>
            <a:r>
              <a:rPr lang="en-US" dirty="0" smtClean="0">
                <a:latin typeface="Bookman Old Style" panose="02050604050505020204" pitchFamily="18" charset="0"/>
              </a:rPr>
              <a:t>Bivariate Analysis</a:t>
            </a:r>
            <a:endParaRPr lang="en-US" dirty="0">
              <a:latin typeface="Bookman Old Style" panose="02050604050505020204" pitchFamily="18" charset="0"/>
            </a:endParaRPr>
          </a:p>
        </p:txBody>
      </p:sp>
    </p:spTree>
    <p:extLst>
      <p:ext uri="{BB962C8B-B14F-4D97-AF65-F5344CB8AC3E}">
        <p14:creationId xmlns:p14="http://schemas.microsoft.com/office/powerpoint/2010/main" val="17523704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sp>
        <p:nvSpPr>
          <p:cNvPr id="5" name="Rectangle 4"/>
          <p:cNvSpPr/>
          <p:nvPr/>
        </p:nvSpPr>
        <p:spPr>
          <a:xfrm>
            <a:off x="934001" y="5611399"/>
            <a:ext cx="9587431" cy="8553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smtClean="0">
                <a:solidFill>
                  <a:schemeClr val="tx1"/>
                </a:solidFill>
              </a:rPr>
              <a:t>As maximum vehicle registration month is </a:t>
            </a:r>
            <a:r>
              <a:rPr lang="en-US" dirty="0" err="1" smtClean="0">
                <a:solidFill>
                  <a:schemeClr val="tx1"/>
                </a:solidFill>
              </a:rPr>
              <a:t>jan</a:t>
            </a:r>
            <a:r>
              <a:rPr lang="en-US" dirty="0" smtClean="0">
                <a:solidFill>
                  <a:schemeClr val="tx1"/>
                </a:solidFill>
              </a:rPr>
              <a:t>, it may be because of new year month. Accordingly one can apply some special offer in this month for increase sell of vehicle</a:t>
            </a:r>
            <a:endParaRPr lang="en-US" dirty="0">
              <a:solidFill>
                <a:schemeClr val="tx1"/>
              </a:solidFill>
            </a:endParaRPr>
          </a:p>
        </p:txBody>
      </p:sp>
      <p:sp>
        <p:nvSpPr>
          <p:cNvPr id="8" name="Title 1"/>
          <p:cNvSpPr>
            <a:spLocks noGrp="1"/>
          </p:cNvSpPr>
          <p:nvPr>
            <p:ph type="title"/>
          </p:nvPr>
        </p:nvSpPr>
        <p:spPr>
          <a:xfrm>
            <a:off x="1069848" y="905933"/>
            <a:ext cx="10058400" cy="455276"/>
          </a:xfrm>
        </p:spPr>
        <p:txBody>
          <a:bodyPr>
            <a:normAutofit fontScale="90000"/>
          </a:bodyPr>
          <a:lstStyle/>
          <a:p>
            <a:r>
              <a:rPr lang="en-US" dirty="0" smtClean="0">
                <a:latin typeface="Bookman Old Style" panose="02050604050505020204" pitchFamily="18" charset="0"/>
              </a:rPr>
              <a:t>Bivariate Analysis</a:t>
            </a:r>
            <a:endParaRPr lang="en-US" dirty="0">
              <a:latin typeface="Bookman Old Style" panose="020506040505050202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5001" y="1836805"/>
            <a:ext cx="4775675" cy="364220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47" y="1847194"/>
            <a:ext cx="5154307" cy="3930975"/>
          </a:xfrm>
          <a:prstGeom prst="rect">
            <a:avLst/>
          </a:prstGeom>
        </p:spPr>
      </p:pic>
    </p:spTree>
    <p:extLst>
      <p:ext uri="{BB962C8B-B14F-4D97-AF65-F5344CB8AC3E}">
        <p14:creationId xmlns:p14="http://schemas.microsoft.com/office/powerpoint/2010/main" val="135534463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sp>
        <p:nvSpPr>
          <p:cNvPr id="5" name="Rectangle 4"/>
          <p:cNvSpPr/>
          <p:nvPr/>
        </p:nvSpPr>
        <p:spPr>
          <a:xfrm>
            <a:off x="934001" y="5611399"/>
            <a:ext cx="9587431" cy="8553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smtClean="0">
                <a:solidFill>
                  <a:schemeClr val="tx1"/>
                </a:solidFill>
              </a:rPr>
              <a:t>As maximum vehicle registration month is </a:t>
            </a:r>
            <a:r>
              <a:rPr lang="en-US" dirty="0" err="1" smtClean="0">
                <a:solidFill>
                  <a:schemeClr val="tx1"/>
                </a:solidFill>
              </a:rPr>
              <a:t>jan</a:t>
            </a:r>
            <a:r>
              <a:rPr lang="en-US" dirty="0" smtClean="0">
                <a:solidFill>
                  <a:schemeClr val="tx1"/>
                </a:solidFill>
              </a:rPr>
              <a:t>, it may be because of new year month. Accordingly one can apply some special offer in this month for increase sell of vehicle</a:t>
            </a:r>
            <a:endParaRPr lang="en-US" dirty="0">
              <a:solidFill>
                <a:schemeClr val="tx1"/>
              </a:solidFill>
            </a:endParaRPr>
          </a:p>
        </p:txBody>
      </p:sp>
      <p:sp>
        <p:nvSpPr>
          <p:cNvPr id="8" name="Title 1"/>
          <p:cNvSpPr>
            <a:spLocks noGrp="1"/>
          </p:cNvSpPr>
          <p:nvPr>
            <p:ph type="title"/>
          </p:nvPr>
        </p:nvSpPr>
        <p:spPr>
          <a:xfrm>
            <a:off x="1069848" y="905933"/>
            <a:ext cx="10058400" cy="455276"/>
          </a:xfrm>
        </p:spPr>
        <p:txBody>
          <a:bodyPr>
            <a:normAutofit fontScale="90000"/>
          </a:bodyPr>
          <a:lstStyle/>
          <a:p>
            <a:r>
              <a:rPr lang="en-US" dirty="0" smtClean="0">
                <a:latin typeface="Bookman Old Style" panose="02050604050505020204" pitchFamily="18" charset="0"/>
              </a:rPr>
              <a:t>Bivariate Analysis</a:t>
            </a:r>
            <a:endParaRPr lang="en-US" dirty="0">
              <a:latin typeface="Bookman Old Style" panose="020506040505050202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3553" y="2144011"/>
            <a:ext cx="4516808" cy="344478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48" y="2144011"/>
            <a:ext cx="4407811" cy="3361653"/>
          </a:xfrm>
          <a:prstGeom prst="rect">
            <a:avLst/>
          </a:prstGeom>
        </p:spPr>
      </p:pic>
    </p:spTree>
    <p:extLst>
      <p:ext uri="{BB962C8B-B14F-4D97-AF65-F5344CB8AC3E}">
        <p14:creationId xmlns:p14="http://schemas.microsoft.com/office/powerpoint/2010/main" val="138958361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sp>
        <p:nvSpPr>
          <p:cNvPr id="5" name="Rectangle 4"/>
          <p:cNvSpPr/>
          <p:nvPr/>
        </p:nvSpPr>
        <p:spPr>
          <a:xfrm>
            <a:off x="934001" y="5611399"/>
            <a:ext cx="9587431" cy="8553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smtClean="0">
                <a:solidFill>
                  <a:schemeClr val="tx1"/>
                </a:solidFill>
              </a:rPr>
              <a:t>As maximum vehicle registration month is </a:t>
            </a:r>
            <a:r>
              <a:rPr lang="en-US" dirty="0" err="1" smtClean="0">
                <a:solidFill>
                  <a:schemeClr val="tx1"/>
                </a:solidFill>
              </a:rPr>
              <a:t>jan</a:t>
            </a:r>
            <a:r>
              <a:rPr lang="en-US" dirty="0" smtClean="0">
                <a:solidFill>
                  <a:schemeClr val="tx1"/>
                </a:solidFill>
              </a:rPr>
              <a:t>, it may be because of new year month. Accordingly one can apply some special offer in this month for increase sell of vehicle</a:t>
            </a:r>
            <a:endParaRPr lang="en-US" dirty="0">
              <a:solidFill>
                <a:schemeClr val="tx1"/>
              </a:solidFill>
            </a:endParaRPr>
          </a:p>
        </p:txBody>
      </p:sp>
      <p:sp>
        <p:nvSpPr>
          <p:cNvPr id="8" name="Title 1"/>
          <p:cNvSpPr>
            <a:spLocks noGrp="1"/>
          </p:cNvSpPr>
          <p:nvPr>
            <p:ph type="title"/>
          </p:nvPr>
        </p:nvSpPr>
        <p:spPr>
          <a:xfrm>
            <a:off x="1069848" y="905933"/>
            <a:ext cx="10058400" cy="455276"/>
          </a:xfrm>
        </p:spPr>
        <p:txBody>
          <a:bodyPr>
            <a:normAutofit fontScale="90000"/>
          </a:bodyPr>
          <a:lstStyle/>
          <a:p>
            <a:r>
              <a:rPr lang="en-US" dirty="0" smtClean="0">
                <a:latin typeface="Bookman Old Style" panose="02050604050505020204" pitchFamily="18" charset="0"/>
              </a:rPr>
              <a:t>Bivariate Analysis</a:t>
            </a:r>
            <a:endParaRPr lang="en-US" dirty="0">
              <a:latin typeface="Bookman Old Style" panose="020506040505050202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1134" y="2013295"/>
            <a:ext cx="4331683" cy="330359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48" y="2093882"/>
            <a:ext cx="4612180" cy="3517517"/>
          </a:xfrm>
          <a:prstGeom prst="rect">
            <a:avLst/>
          </a:prstGeom>
        </p:spPr>
      </p:pic>
    </p:spTree>
    <p:extLst>
      <p:ext uri="{BB962C8B-B14F-4D97-AF65-F5344CB8AC3E}">
        <p14:creationId xmlns:p14="http://schemas.microsoft.com/office/powerpoint/2010/main" val="212541980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519545"/>
            <a:ext cx="10058400" cy="446809"/>
          </a:xfrm>
        </p:spPr>
        <p:txBody>
          <a:bodyPr>
            <a:normAutofit fontScale="90000"/>
          </a:bodyPr>
          <a:lstStyle/>
          <a:p>
            <a:r>
              <a:rPr lang="en-US" dirty="0" smtClean="0">
                <a:latin typeface="Bookman Old Style" panose="02050604050505020204" pitchFamily="18" charset="0"/>
              </a:rPr>
              <a:t>Correlation of columns</a:t>
            </a:r>
            <a:endParaRPr lang="en-US" dirty="0">
              <a:latin typeface="Bookman Old Style" panose="02050604050505020204" pitchFamily="18" charset="0"/>
            </a:endParaRPr>
          </a:p>
        </p:txBody>
      </p:sp>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sp>
        <p:nvSpPr>
          <p:cNvPr id="6" name="Rectangle 5"/>
          <p:cNvSpPr/>
          <p:nvPr/>
        </p:nvSpPr>
        <p:spPr>
          <a:xfrm>
            <a:off x="9686261" y="1765492"/>
            <a:ext cx="1852624" cy="36075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smtClean="0">
                <a:solidFill>
                  <a:schemeClr val="tx1"/>
                </a:solidFill>
              </a:rPr>
              <a:t>,,,</a:t>
            </a:r>
            <a:endParaRPr lang="en-US" dirty="0">
              <a:solidFill>
                <a:schemeClr val="tx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36" y="1286540"/>
            <a:ext cx="8698406" cy="4885660"/>
          </a:xfrm>
          <a:prstGeom prst="rect">
            <a:avLst/>
          </a:prstGeom>
        </p:spPr>
      </p:pic>
    </p:spTree>
    <p:extLst>
      <p:ext uri="{BB962C8B-B14F-4D97-AF65-F5344CB8AC3E}">
        <p14:creationId xmlns:p14="http://schemas.microsoft.com/office/powerpoint/2010/main" val="4869122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521247"/>
            <a:ext cx="10058400" cy="581891"/>
          </a:xfrm>
        </p:spPr>
        <p:txBody>
          <a:bodyPr>
            <a:normAutofit fontScale="90000"/>
          </a:bodyPr>
          <a:lstStyle/>
          <a:p>
            <a:r>
              <a:rPr lang="en-US" sz="4000" dirty="0" smtClean="0">
                <a:latin typeface="Bookman Old Style" panose="02050604050505020204" pitchFamily="18" charset="0"/>
              </a:rPr>
              <a:t>Checking null values</a:t>
            </a:r>
            <a:endParaRPr lang="en-US" sz="4000" dirty="0">
              <a:latin typeface="Bookman Old Style" panose="02050604050505020204" pitchFamily="18" charset="0"/>
            </a:endParaRPr>
          </a:p>
        </p:txBody>
      </p:sp>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sp>
        <p:nvSpPr>
          <p:cNvPr id="9" name="Rectangle 8"/>
          <p:cNvSpPr/>
          <p:nvPr/>
        </p:nvSpPr>
        <p:spPr>
          <a:xfrm>
            <a:off x="955548" y="5282704"/>
            <a:ext cx="10487152" cy="7335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Ø"/>
            </a:pPr>
            <a:r>
              <a:rPr lang="en-US" dirty="0" smtClean="0">
                <a:solidFill>
                  <a:schemeClr val="tx1"/>
                </a:solidFill>
                <a:latin typeface="Bookman Old Style" pitchFamily="18" charset="0"/>
              </a:rPr>
              <a:t>Train dataset is having so many null values, need to work on it</a:t>
            </a:r>
            <a:endParaRPr lang="en-US" dirty="0" smtClean="0">
              <a:solidFill>
                <a:schemeClr val="tx1"/>
              </a:solidFill>
              <a:latin typeface="Bookman Old Style"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288" y="1175612"/>
            <a:ext cx="10531520" cy="3951116"/>
          </a:xfrm>
          <a:prstGeom prst="rect">
            <a:avLst/>
          </a:prstGeom>
        </p:spPr>
      </p:pic>
    </p:spTree>
    <p:extLst>
      <p:ext uri="{BB962C8B-B14F-4D97-AF65-F5344CB8AC3E}">
        <p14:creationId xmlns:p14="http://schemas.microsoft.com/office/powerpoint/2010/main" val="255873705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939800"/>
            <a:ext cx="10058400" cy="421409"/>
          </a:xfrm>
        </p:spPr>
        <p:txBody>
          <a:bodyPr>
            <a:normAutofit fontScale="90000"/>
          </a:bodyPr>
          <a:lstStyle/>
          <a:p>
            <a:r>
              <a:rPr lang="en-US" dirty="0" smtClean="0">
                <a:latin typeface="Bookman Old Style" panose="02050604050505020204" pitchFamily="18" charset="0"/>
              </a:rPr>
              <a:t>Describe Dataset</a:t>
            </a:r>
            <a:endParaRPr lang="en-US" dirty="0">
              <a:latin typeface="Bookman Old Style" panose="02050604050505020204" pitchFamily="18" charset="0"/>
            </a:endParaRPr>
          </a:p>
        </p:txBody>
      </p:sp>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sp>
        <p:nvSpPr>
          <p:cNvPr id="6" name="Rectangle 5"/>
          <p:cNvSpPr/>
          <p:nvPr/>
        </p:nvSpPr>
        <p:spPr>
          <a:xfrm>
            <a:off x="9441711" y="1684866"/>
            <a:ext cx="1259958" cy="39624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smtClean="0">
                <a:solidFill>
                  <a:schemeClr val="tx1"/>
                </a:solidFill>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7561" y="1684866"/>
            <a:ext cx="7819491" cy="4346529"/>
          </a:xfrm>
          <a:prstGeom prst="rect">
            <a:avLst/>
          </a:prstGeom>
        </p:spPr>
      </p:pic>
    </p:spTree>
    <p:extLst>
      <p:ext uri="{BB962C8B-B14F-4D97-AF65-F5344CB8AC3E}">
        <p14:creationId xmlns:p14="http://schemas.microsoft.com/office/powerpoint/2010/main" val="100162066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931333"/>
            <a:ext cx="10058400" cy="429876"/>
          </a:xfrm>
        </p:spPr>
        <p:txBody>
          <a:bodyPr>
            <a:normAutofit fontScale="90000"/>
          </a:bodyPr>
          <a:lstStyle/>
          <a:p>
            <a:r>
              <a:rPr lang="en-US" dirty="0" smtClean="0">
                <a:latin typeface="Bookman Old Style" panose="02050604050505020204" pitchFamily="18" charset="0"/>
              </a:rPr>
              <a:t>Pair Plot </a:t>
            </a:r>
            <a:r>
              <a:rPr lang="en-US" dirty="0" smtClean="0">
                <a:latin typeface="Bookman Old Style" panose="02050604050505020204" pitchFamily="18" charset="0"/>
              </a:rPr>
              <a:t>of Dataset</a:t>
            </a:r>
            <a:endParaRPr lang="en-US" dirty="0">
              <a:latin typeface="Bookman Old Style" panose="02050604050505020204" pitchFamily="18" charset="0"/>
            </a:endParaRPr>
          </a:p>
        </p:txBody>
      </p:sp>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8450910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914400"/>
            <a:ext cx="10058400" cy="446809"/>
          </a:xfrm>
        </p:spPr>
        <p:txBody>
          <a:bodyPr>
            <a:normAutofit fontScale="90000"/>
          </a:bodyPr>
          <a:lstStyle/>
          <a:p>
            <a:r>
              <a:rPr lang="en-US" dirty="0" smtClean="0">
                <a:latin typeface="Bookman Old Style" panose="02050604050505020204" pitchFamily="18" charset="0"/>
              </a:rPr>
              <a:t>Applied Encoding </a:t>
            </a:r>
            <a:endParaRPr lang="en-US" dirty="0">
              <a:latin typeface="Bookman Old Style" panose="02050604050505020204" pitchFamily="18" charset="0"/>
            </a:endParaRPr>
          </a:p>
        </p:txBody>
      </p:sp>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pic>
        <p:nvPicPr>
          <p:cNvPr id="5" name="Picture 4"/>
          <p:cNvPicPr>
            <a:picLocks noChangeAspect="1"/>
          </p:cNvPicPr>
          <p:nvPr/>
        </p:nvPicPr>
        <p:blipFill>
          <a:blip r:embed="rId2"/>
          <a:stretch>
            <a:fillRect/>
          </a:stretch>
        </p:blipFill>
        <p:spPr>
          <a:xfrm>
            <a:off x="1832696" y="1562232"/>
            <a:ext cx="7743825" cy="666750"/>
          </a:xfrm>
          <a:prstGeom prst="rect">
            <a:avLst/>
          </a:prstGeom>
        </p:spPr>
      </p:pic>
      <p:sp>
        <p:nvSpPr>
          <p:cNvPr id="8" name="Rectangle 7"/>
          <p:cNvSpPr/>
          <p:nvPr/>
        </p:nvSpPr>
        <p:spPr>
          <a:xfrm>
            <a:off x="1427691" y="5494073"/>
            <a:ext cx="9609793" cy="635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smtClean="0">
                <a:solidFill>
                  <a:schemeClr val="tx1"/>
                </a:solidFill>
              </a:rPr>
              <a:t>Ordinal Encoding is used for feature columns, therefore, here I have applied ordinal encoding to the feature column of the dataset</a:t>
            </a:r>
            <a:endParaRPr lang="en-US" dirty="0">
              <a:solidFill>
                <a:schemeClr val="tx1"/>
              </a:solidFill>
            </a:endParaRPr>
          </a:p>
        </p:txBody>
      </p:sp>
      <p:pic>
        <p:nvPicPr>
          <p:cNvPr id="4" name="Picture 3"/>
          <p:cNvPicPr>
            <a:picLocks noChangeAspect="1"/>
          </p:cNvPicPr>
          <p:nvPr/>
        </p:nvPicPr>
        <p:blipFill>
          <a:blip r:embed="rId3"/>
          <a:stretch>
            <a:fillRect/>
          </a:stretch>
        </p:blipFill>
        <p:spPr>
          <a:xfrm>
            <a:off x="1361016" y="2228982"/>
            <a:ext cx="9515475" cy="1781175"/>
          </a:xfrm>
          <a:prstGeom prst="rect">
            <a:avLst/>
          </a:prstGeom>
        </p:spPr>
      </p:pic>
      <p:pic>
        <p:nvPicPr>
          <p:cNvPr id="6" name="Picture 5"/>
          <p:cNvPicPr>
            <a:picLocks noChangeAspect="1"/>
          </p:cNvPicPr>
          <p:nvPr/>
        </p:nvPicPr>
        <p:blipFill>
          <a:blip r:embed="rId4"/>
          <a:stretch>
            <a:fillRect/>
          </a:stretch>
        </p:blipFill>
        <p:spPr>
          <a:xfrm>
            <a:off x="1361015" y="4010157"/>
            <a:ext cx="9515475" cy="1419225"/>
          </a:xfrm>
          <a:prstGeom prst="rect">
            <a:avLst/>
          </a:prstGeom>
        </p:spPr>
      </p:pic>
    </p:spTree>
    <p:extLst>
      <p:ext uri="{BB962C8B-B14F-4D97-AF65-F5344CB8AC3E}">
        <p14:creationId xmlns:p14="http://schemas.microsoft.com/office/powerpoint/2010/main" val="91337950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521855"/>
            <a:ext cx="10058400" cy="548409"/>
          </a:xfrm>
        </p:spPr>
        <p:txBody>
          <a:bodyPr>
            <a:normAutofit fontScale="90000"/>
          </a:bodyPr>
          <a:lstStyle/>
          <a:p>
            <a:r>
              <a:rPr lang="en-US" dirty="0">
                <a:latin typeface="Bookman Old Style" panose="02050604050505020204" pitchFamily="18" charset="0"/>
              </a:rPr>
              <a:t>I</a:t>
            </a:r>
            <a:r>
              <a:rPr lang="en-US" dirty="0" smtClean="0">
                <a:latin typeface="Bookman Old Style" panose="02050604050505020204" pitchFamily="18" charset="0"/>
              </a:rPr>
              <a:t>mpact of Target variable</a:t>
            </a:r>
            <a:endParaRPr lang="en-US" dirty="0">
              <a:latin typeface="Bookman Old Style" panose="02050604050505020204" pitchFamily="18" charset="0"/>
            </a:endParaRPr>
          </a:p>
        </p:txBody>
      </p:sp>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sp>
        <p:nvSpPr>
          <p:cNvPr id="7" name="Rectangle 6"/>
          <p:cNvSpPr/>
          <p:nvPr/>
        </p:nvSpPr>
        <p:spPr>
          <a:xfrm>
            <a:off x="1400336" y="5543358"/>
            <a:ext cx="9609793" cy="635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smtClean="0">
                <a:solidFill>
                  <a:schemeClr val="tx1"/>
                </a:solidFill>
              </a:rPr>
              <a:t>Purchase year positively impacting prizes whereas, transmission is negatively impacting (Manual </a:t>
            </a:r>
            <a:r>
              <a:rPr lang="en-US" dirty="0" err="1" smtClean="0">
                <a:solidFill>
                  <a:schemeClr val="tx1"/>
                </a:solidFill>
              </a:rPr>
              <a:t>varient</a:t>
            </a:r>
            <a:r>
              <a:rPr lang="en-US" dirty="0" smtClean="0">
                <a:solidFill>
                  <a:schemeClr val="tx1"/>
                </a:solidFill>
              </a:rPr>
              <a:t> is of less prize as compare to Automatic one) </a:t>
            </a:r>
            <a:endParaRPr lang="en-US" dirty="0">
              <a:solidFill>
                <a:schemeClr val="tx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604" y="1330035"/>
            <a:ext cx="10432888" cy="4073237"/>
          </a:xfrm>
          <a:prstGeom prst="rect">
            <a:avLst/>
          </a:prstGeom>
        </p:spPr>
      </p:pic>
    </p:spTree>
    <p:extLst>
      <p:ext uri="{BB962C8B-B14F-4D97-AF65-F5344CB8AC3E}">
        <p14:creationId xmlns:p14="http://schemas.microsoft.com/office/powerpoint/2010/main" val="165878586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821267"/>
            <a:ext cx="10058400" cy="539942"/>
          </a:xfrm>
        </p:spPr>
        <p:txBody>
          <a:bodyPr>
            <a:normAutofit fontScale="90000"/>
          </a:bodyPr>
          <a:lstStyle/>
          <a:p>
            <a:r>
              <a:rPr lang="en-US" dirty="0" smtClean="0">
                <a:latin typeface="Bookman Old Style" panose="02050604050505020204" pitchFamily="18" charset="0"/>
              </a:rPr>
              <a:t>Outliers not remove due to heavy loss</a:t>
            </a:r>
            <a:endParaRPr lang="en-US" dirty="0">
              <a:latin typeface="Bookman Old Style" panose="02050604050505020204" pitchFamily="18" charset="0"/>
            </a:endParaRPr>
          </a:p>
        </p:txBody>
      </p:sp>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sp>
        <p:nvSpPr>
          <p:cNvPr id="8" name="Rectangle 7"/>
          <p:cNvSpPr/>
          <p:nvPr/>
        </p:nvSpPr>
        <p:spPr>
          <a:xfrm>
            <a:off x="1473073" y="5139267"/>
            <a:ext cx="9609793" cy="635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smtClean="0">
                <a:solidFill>
                  <a:schemeClr val="tx1"/>
                </a:solidFill>
              </a:rPr>
              <a:t>Both outliers removing techniques is giving high loss of data, therefore, I have word on dataset without removing outliers</a:t>
            </a:r>
            <a:endParaRPr lang="en-US" dirty="0">
              <a:solidFill>
                <a:schemeClr val="tx1"/>
              </a:solidFill>
            </a:endParaRPr>
          </a:p>
        </p:txBody>
      </p:sp>
      <p:pic>
        <p:nvPicPr>
          <p:cNvPr id="4" name="Picture 3"/>
          <p:cNvPicPr>
            <a:picLocks noChangeAspect="1"/>
          </p:cNvPicPr>
          <p:nvPr/>
        </p:nvPicPr>
        <p:blipFill>
          <a:blip r:embed="rId2"/>
          <a:stretch>
            <a:fillRect/>
          </a:stretch>
        </p:blipFill>
        <p:spPr>
          <a:xfrm>
            <a:off x="997815" y="1520535"/>
            <a:ext cx="4323485" cy="3239225"/>
          </a:xfrm>
          <a:prstGeom prst="rect">
            <a:avLst/>
          </a:prstGeom>
        </p:spPr>
      </p:pic>
      <p:pic>
        <p:nvPicPr>
          <p:cNvPr id="5" name="Picture 4"/>
          <p:cNvPicPr>
            <a:picLocks noChangeAspect="1"/>
          </p:cNvPicPr>
          <p:nvPr/>
        </p:nvPicPr>
        <p:blipFill>
          <a:blip r:embed="rId3"/>
          <a:stretch>
            <a:fillRect/>
          </a:stretch>
        </p:blipFill>
        <p:spPr>
          <a:xfrm>
            <a:off x="5839689" y="1440871"/>
            <a:ext cx="5159519" cy="3398551"/>
          </a:xfrm>
          <a:prstGeom prst="rect">
            <a:avLst/>
          </a:prstGeom>
        </p:spPr>
      </p:pic>
    </p:spTree>
    <p:extLst>
      <p:ext uri="{BB962C8B-B14F-4D97-AF65-F5344CB8AC3E}">
        <p14:creationId xmlns:p14="http://schemas.microsoft.com/office/powerpoint/2010/main" val="211320683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973667"/>
            <a:ext cx="10058400" cy="387542"/>
          </a:xfrm>
        </p:spPr>
        <p:txBody>
          <a:bodyPr>
            <a:normAutofit fontScale="90000"/>
          </a:bodyPr>
          <a:lstStyle/>
          <a:p>
            <a:r>
              <a:rPr lang="en-US" dirty="0" smtClean="0">
                <a:latin typeface="Bookman Old Style" panose="02050604050505020204" pitchFamily="18" charset="0"/>
              </a:rPr>
              <a:t>Separating data into x and y form</a:t>
            </a:r>
            <a:endParaRPr lang="en-US" dirty="0">
              <a:latin typeface="Bookman Old Style" panose="02050604050505020204" pitchFamily="18" charset="0"/>
            </a:endParaRPr>
          </a:p>
        </p:txBody>
      </p:sp>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sp>
        <p:nvSpPr>
          <p:cNvPr id="5" name="Rectangle 4"/>
          <p:cNvSpPr/>
          <p:nvPr/>
        </p:nvSpPr>
        <p:spPr>
          <a:xfrm>
            <a:off x="7824355" y="3543300"/>
            <a:ext cx="3258511" cy="22309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smtClean="0">
                <a:solidFill>
                  <a:schemeClr val="tx1"/>
                </a:solidFill>
              </a:rPr>
              <a:t>After separating, the dataset into x and y form, we are having 10 feature columns and 1 target column (prize)</a:t>
            </a:r>
            <a:endParaRPr lang="en-US" dirty="0">
              <a:solidFill>
                <a:schemeClr val="tx1"/>
              </a:solidFill>
            </a:endParaRPr>
          </a:p>
        </p:txBody>
      </p:sp>
      <p:pic>
        <p:nvPicPr>
          <p:cNvPr id="6" name="Picture 5"/>
          <p:cNvPicPr>
            <a:picLocks noChangeAspect="1"/>
          </p:cNvPicPr>
          <p:nvPr/>
        </p:nvPicPr>
        <p:blipFill>
          <a:blip r:embed="rId2"/>
          <a:stretch>
            <a:fillRect/>
          </a:stretch>
        </p:blipFill>
        <p:spPr>
          <a:xfrm>
            <a:off x="1410728" y="1995055"/>
            <a:ext cx="5219700" cy="3657600"/>
          </a:xfrm>
          <a:prstGeom prst="rect">
            <a:avLst/>
          </a:prstGeom>
        </p:spPr>
      </p:pic>
    </p:spTree>
    <p:extLst>
      <p:ext uri="{BB962C8B-B14F-4D97-AF65-F5344CB8AC3E}">
        <p14:creationId xmlns:p14="http://schemas.microsoft.com/office/powerpoint/2010/main" val="233537838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973667"/>
            <a:ext cx="10058400" cy="387542"/>
          </a:xfrm>
        </p:spPr>
        <p:txBody>
          <a:bodyPr>
            <a:normAutofit fontScale="90000"/>
          </a:bodyPr>
          <a:lstStyle/>
          <a:p>
            <a:r>
              <a:rPr lang="en-US" dirty="0">
                <a:latin typeface="Bookman Old Style" panose="02050604050505020204" pitchFamily="18" charset="0"/>
              </a:rPr>
              <a:t>R</a:t>
            </a:r>
            <a:r>
              <a:rPr lang="en-US" dirty="0" smtClean="0">
                <a:latin typeface="Bookman Old Style" panose="02050604050505020204" pitchFamily="18" charset="0"/>
              </a:rPr>
              <a:t>emoving Skewness</a:t>
            </a:r>
            <a:endParaRPr lang="en-US" dirty="0">
              <a:latin typeface="Bookman Old Style" panose="02050604050505020204" pitchFamily="18" charset="0"/>
            </a:endParaRPr>
          </a:p>
        </p:txBody>
      </p:sp>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sp>
        <p:nvSpPr>
          <p:cNvPr id="10" name="Rectangle 9"/>
          <p:cNvSpPr/>
          <p:nvPr/>
        </p:nvSpPr>
        <p:spPr>
          <a:xfrm>
            <a:off x="1295400" y="5414431"/>
            <a:ext cx="9440333" cy="4529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smtClean="0">
                <a:solidFill>
                  <a:schemeClr val="tx1"/>
                </a:solidFill>
              </a:rPr>
              <a:t>Applied square root transformation technique for removing </a:t>
            </a:r>
            <a:r>
              <a:rPr lang="en-US" dirty="0" err="1" smtClean="0">
                <a:solidFill>
                  <a:schemeClr val="tx1"/>
                </a:solidFill>
              </a:rPr>
              <a:t>skewness</a:t>
            </a:r>
            <a:r>
              <a:rPr lang="en-US" dirty="0" smtClean="0">
                <a:solidFill>
                  <a:schemeClr val="tx1"/>
                </a:solidFill>
              </a:rPr>
              <a:t> of ‘Kilometer’ column </a:t>
            </a:r>
            <a:endParaRPr lang="en-US" dirty="0">
              <a:solidFill>
                <a:schemeClr val="tx1"/>
              </a:solidFill>
            </a:endParaRPr>
          </a:p>
        </p:txBody>
      </p:sp>
      <p:pic>
        <p:nvPicPr>
          <p:cNvPr id="4" name="Picture 3"/>
          <p:cNvPicPr>
            <a:picLocks noChangeAspect="1"/>
          </p:cNvPicPr>
          <p:nvPr/>
        </p:nvPicPr>
        <p:blipFill>
          <a:blip r:embed="rId2"/>
          <a:stretch>
            <a:fillRect/>
          </a:stretch>
        </p:blipFill>
        <p:spPr>
          <a:xfrm>
            <a:off x="1423123" y="2033588"/>
            <a:ext cx="6193414" cy="3076043"/>
          </a:xfrm>
          <a:prstGeom prst="rect">
            <a:avLst/>
          </a:prstGeom>
        </p:spPr>
      </p:pic>
    </p:spTree>
    <p:extLst>
      <p:ext uri="{BB962C8B-B14F-4D97-AF65-F5344CB8AC3E}">
        <p14:creationId xmlns:p14="http://schemas.microsoft.com/office/powerpoint/2010/main" val="229887220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914400"/>
            <a:ext cx="10058400" cy="446809"/>
          </a:xfrm>
        </p:spPr>
        <p:txBody>
          <a:bodyPr>
            <a:normAutofit fontScale="90000"/>
          </a:bodyPr>
          <a:lstStyle/>
          <a:p>
            <a:r>
              <a:rPr lang="en-US" dirty="0" smtClean="0">
                <a:latin typeface="Bookman Old Style" panose="02050604050505020204" pitchFamily="18" charset="0"/>
              </a:rPr>
              <a:t>Multicollinearity </a:t>
            </a:r>
            <a:endParaRPr lang="en-US" dirty="0">
              <a:latin typeface="Bookman Old Style" panose="02050604050505020204" pitchFamily="18" charset="0"/>
            </a:endParaRPr>
          </a:p>
        </p:txBody>
      </p:sp>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sp>
        <p:nvSpPr>
          <p:cNvPr id="10" name="Rectangle 9"/>
          <p:cNvSpPr/>
          <p:nvPr/>
        </p:nvSpPr>
        <p:spPr>
          <a:xfrm>
            <a:off x="7402915" y="2089534"/>
            <a:ext cx="3852333" cy="322445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smtClean="0">
                <a:solidFill>
                  <a:schemeClr val="tx1"/>
                </a:solidFill>
              </a:rPr>
              <a:t>We have to check for only Kilometer column, and for this column VIF value is in acceptable range. </a:t>
            </a:r>
          </a:p>
          <a:p>
            <a:pPr marL="285750" indent="-285750">
              <a:buFont typeface="Wingdings" panose="05000000000000000000" pitchFamily="2" charset="2"/>
              <a:buChar char="Ø"/>
            </a:pPr>
            <a:endParaRPr lang="en-US" dirty="0">
              <a:solidFill>
                <a:schemeClr val="tx1"/>
              </a:solidFill>
            </a:endParaRPr>
          </a:p>
          <a:p>
            <a:pPr marL="285750" indent="-285750">
              <a:buFont typeface="Wingdings" panose="05000000000000000000" pitchFamily="2" charset="2"/>
              <a:buChar char="Ø"/>
            </a:pPr>
            <a:r>
              <a:rPr lang="en-US" dirty="0">
                <a:solidFill>
                  <a:schemeClr val="tx1"/>
                </a:solidFill>
              </a:rPr>
              <a:t>Every column is showing VIF value under acceptable range</a:t>
            </a:r>
            <a:r>
              <a:rPr lang="en-US" dirty="0" smtClean="0">
                <a:solidFill>
                  <a:schemeClr val="tx1"/>
                </a:solidFill>
              </a:rPr>
              <a:t>,</a:t>
            </a:r>
          </a:p>
          <a:p>
            <a:pPr marL="285750" indent="-285750">
              <a:buFont typeface="Wingdings" panose="05000000000000000000" pitchFamily="2" charset="2"/>
              <a:buChar char="Ø"/>
            </a:pPr>
            <a:endParaRPr lang="en-US" dirty="0">
              <a:solidFill>
                <a:schemeClr val="tx1"/>
              </a:solidFill>
            </a:endParaRPr>
          </a:p>
          <a:p>
            <a:pPr marL="285750" indent="-285750">
              <a:buFont typeface="Wingdings" panose="05000000000000000000" pitchFamily="2" charset="2"/>
              <a:buChar char="Ø"/>
            </a:pPr>
            <a:r>
              <a:rPr lang="en-US" dirty="0" smtClean="0">
                <a:solidFill>
                  <a:schemeClr val="tx1"/>
                </a:solidFill>
              </a:rPr>
              <a:t>Hence, dataset is </a:t>
            </a:r>
            <a:r>
              <a:rPr lang="en-US" dirty="0" err="1" smtClean="0">
                <a:solidFill>
                  <a:schemeClr val="tx1"/>
                </a:solidFill>
              </a:rPr>
              <a:t>is</a:t>
            </a:r>
            <a:r>
              <a:rPr lang="en-US" dirty="0" smtClean="0">
                <a:solidFill>
                  <a:schemeClr val="tx1"/>
                </a:solidFill>
              </a:rPr>
              <a:t> not having </a:t>
            </a:r>
            <a:r>
              <a:rPr lang="en-US" dirty="0" err="1" smtClean="0">
                <a:solidFill>
                  <a:schemeClr val="tx1"/>
                </a:solidFill>
              </a:rPr>
              <a:t>Multicolinearity</a:t>
            </a:r>
            <a:endParaRPr lang="en-US" dirty="0">
              <a:solidFill>
                <a:schemeClr val="tx1"/>
              </a:solidFill>
            </a:endParaRPr>
          </a:p>
        </p:txBody>
      </p:sp>
      <p:pic>
        <p:nvPicPr>
          <p:cNvPr id="5" name="Picture 4"/>
          <p:cNvPicPr>
            <a:picLocks noChangeAspect="1"/>
          </p:cNvPicPr>
          <p:nvPr/>
        </p:nvPicPr>
        <p:blipFill>
          <a:blip r:embed="rId2"/>
          <a:stretch>
            <a:fillRect/>
          </a:stretch>
        </p:blipFill>
        <p:spPr>
          <a:xfrm>
            <a:off x="1433530" y="1641763"/>
            <a:ext cx="4010025" cy="4270664"/>
          </a:xfrm>
          <a:prstGeom prst="rect">
            <a:avLst/>
          </a:prstGeom>
        </p:spPr>
      </p:pic>
    </p:spTree>
    <p:extLst>
      <p:ext uri="{BB962C8B-B14F-4D97-AF65-F5344CB8AC3E}">
        <p14:creationId xmlns:p14="http://schemas.microsoft.com/office/powerpoint/2010/main" val="87940256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973667"/>
            <a:ext cx="10058400" cy="387542"/>
          </a:xfrm>
        </p:spPr>
        <p:txBody>
          <a:bodyPr>
            <a:normAutofit fontScale="90000"/>
          </a:bodyPr>
          <a:lstStyle/>
          <a:p>
            <a:r>
              <a:rPr lang="en-US" dirty="0" smtClean="0">
                <a:latin typeface="Bookman Old Style" panose="02050604050505020204" pitchFamily="18" charset="0"/>
              </a:rPr>
              <a:t>Applied Standard Scaling </a:t>
            </a:r>
            <a:endParaRPr lang="en-US" dirty="0">
              <a:latin typeface="Bookman Old Style" panose="02050604050505020204" pitchFamily="18" charset="0"/>
            </a:endParaRPr>
          </a:p>
        </p:txBody>
      </p:sp>
      <p:sp>
        <p:nvSpPr>
          <p:cNvPr id="9" name="Rectangle 8"/>
          <p:cNvSpPr/>
          <p:nvPr/>
        </p:nvSpPr>
        <p:spPr>
          <a:xfrm>
            <a:off x="1069846" y="5496791"/>
            <a:ext cx="10058401" cy="7477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smtClean="0">
                <a:solidFill>
                  <a:schemeClr val="tx1"/>
                </a:solidFill>
              </a:rPr>
              <a:t>Just one step before of machine learning, this scaling is applied to make sure,  equal weightage of each column should be occur during machine learning.</a:t>
            </a:r>
            <a:endParaRPr lang="en-US" dirty="0">
              <a:solidFill>
                <a:schemeClr val="tx1"/>
              </a:solidFill>
            </a:endParaRPr>
          </a:p>
        </p:txBody>
      </p:sp>
      <p:pic>
        <p:nvPicPr>
          <p:cNvPr id="3" name="Picture 2"/>
          <p:cNvPicPr>
            <a:picLocks noChangeAspect="1"/>
          </p:cNvPicPr>
          <p:nvPr/>
        </p:nvPicPr>
        <p:blipFill>
          <a:blip r:embed="rId2"/>
          <a:stretch>
            <a:fillRect/>
          </a:stretch>
        </p:blipFill>
        <p:spPr>
          <a:xfrm>
            <a:off x="1404937" y="1504950"/>
            <a:ext cx="9382125" cy="3848100"/>
          </a:xfrm>
          <a:prstGeom prst="rect">
            <a:avLst/>
          </a:prstGeom>
        </p:spPr>
      </p:pic>
    </p:spTree>
    <p:extLst>
      <p:ext uri="{BB962C8B-B14F-4D97-AF65-F5344CB8AC3E}">
        <p14:creationId xmlns:p14="http://schemas.microsoft.com/office/powerpoint/2010/main" val="411938470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956733"/>
            <a:ext cx="10058400" cy="404476"/>
          </a:xfrm>
        </p:spPr>
        <p:txBody>
          <a:bodyPr>
            <a:normAutofit fontScale="90000"/>
          </a:bodyPr>
          <a:lstStyle/>
          <a:p>
            <a:r>
              <a:rPr lang="en-US" dirty="0" smtClean="0">
                <a:latin typeface="Bookman Old Style" panose="02050604050505020204" pitchFamily="18" charset="0"/>
              </a:rPr>
              <a:t>Machine learning</a:t>
            </a:r>
            <a:endParaRPr lang="en-US" dirty="0">
              <a:latin typeface="Bookman Old Style" panose="02050604050505020204" pitchFamily="18" charset="0"/>
            </a:endParaRPr>
          </a:p>
        </p:txBody>
      </p:sp>
      <p:sp>
        <p:nvSpPr>
          <p:cNvPr id="9" name="Rectangle 8"/>
          <p:cNvSpPr/>
          <p:nvPr/>
        </p:nvSpPr>
        <p:spPr>
          <a:xfrm>
            <a:off x="1069847" y="5292002"/>
            <a:ext cx="10058401" cy="47379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smtClean="0">
                <a:solidFill>
                  <a:schemeClr val="tx1"/>
                </a:solidFill>
              </a:rPr>
              <a:t>These libraries used for building model of machine learning</a:t>
            </a:r>
            <a:endParaRPr lang="en-US" dirty="0">
              <a:solidFill>
                <a:schemeClr val="tx1"/>
              </a:solidFill>
            </a:endParaRPr>
          </a:p>
        </p:txBody>
      </p:sp>
      <p:pic>
        <p:nvPicPr>
          <p:cNvPr id="3" name="Picture 2"/>
          <p:cNvPicPr>
            <a:picLocks noChangeAspect="1"/>
          </p:cNvPicPr>
          <p:nvPr/>
        </p:nvPicPr>
        <p:blipFill>
          <a:blip r:embed="rId2"/>
          <a:stretch>
            <a:fillRect/>
          </a:stretch>
        </p:blipFill>
        <p:spPr>
          <a:xfrm>
            <a:off x="1069847" y="1693333"/>
            <a:ext cx="10058401" cy="3174999"/>
          </a:xfrm>
          <a:prstGeom prst="rect">
            <a:avLst/>
          </a:prstGeom>
        </p:spPr>
      </p:pic>
    </p:spTree>
    <p:extLst>
      <p:ext uri="{BB962C8B-B14F-4D97-AF65-F5344CB8AC3E}">
        <p14:creationId xmlns:p14="http://schemas.microsoft.com/office/powerpoint/2010/main" val="11981469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521247"/>
            <a:ext cx="10058400" cy="581891"/>
          </a:xfrm>
        </p:spPr>
        <p:txBody>
          <a:bodyPr>
            <a:normAutofit fontScale="90000"/>
          </a:bodyPr>
          <a:lstStyle/>
          <a:p>
            <a:r>
              <a:rPr lang="en-US" sz="4000" dirty="0" smtClean="0">
                <a:latin typeface="Bookman Old Style" panose="02050604050505020204" pitchFamily="18" charset="0"/>
              </a:rPr>
              <a:t>Checking null values</a:t>
            </a:r>
            <a:endParaRPr lang="en-US" sz="4000" dirty="0">
              <a:latin typeface="Bookman Old Style" panose="02050604050505020204" pitchFamily="18" charset="0"/>
            </a:endParaRPr>
          </a:p>
        </p:txBody>
      </p:sp>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sp>
        <p:nvSpPr>
          <p:cNvPr id="9" name="Rectangle 8"/>
          <p:cNvSpPr/>
          <p:nvPr/>
        </p:nvSpPr>
        <p:spPr>
          <a:xfrm>
            <a:off x="971998" y="5436866"/>
            <a:ext cx="10254100" cy="5793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Ø"/>
            </a:pPr>
            <a:r>
              <a:rPr lang="en-US" dirty="0" smtClean="0">
                <a:solidFill>
                  <a:schemeClr val="tx1"/>
                </a:solidFill>
                <a:latin typeface="Bookman Old Style" pitchFamily="18" charset="0"/>
              </a:rPr>
              <a:t>Test dataset is also having so many null values, accordingly hav</a:t>
            </a:r>
            <a:r>
              <a:rPr lang="en-US" dirty="0" smtClean="0">
                <a:solidFill>
                  <a:schemeClr val="tx1"/>
                </a:solidFill>
                <a:latin typeface="Bookman Old Style" pitchFamily="18" charset="0"/>
              </a:rPr>
              <a:t>e to perform operation of imputation</a:t>
            </a:r>
            <a:endParaRPr lang="en-US" dirty="0" smtClean="0">
              <a:solidFill>
                <a:schemeClr val="tx1"/>
              </a:solidFill>
              <a:latin typeface="Bookman Old Style"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7200" y="1257300"/>
            <a:ext cx="10021048" cy="4023589"/>
          </a:xfrm>
          <a:prstGeom prst="rect">
            <a:avLst/>
          </a:prstGeom>
        </p:spPr>
      </p:pic>
    </p:spTree>
    <p:extLst>
      <p:ext uri="{BB962C8B-B14F-4D97-AF65-F5344CB8AC3E}">
        <p14:creationId xmlns:p14="http://schemas.microsoft.com/office/powerpoint/2010/main" val="424175001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109133"/>
            <a:ext cx="10058400" cy="365123"/>
          </a:xfrm>
        </p:spPr>
        <p:txBody>
          <a:bodyPr>
            <a:normAutofit fontScale="90000"/>
          </a:bodyPr>
          <a:lstStyle/>
          <a:p>
            <a:r>
              <a:rPr lang="en-US" dirty="0" smtClean="0">
                <a:latin typeface="Bookman Old Style" panose="02050604050505020204" pitchFamily="18" charset="0"/>
              </a:rPr>
              <a:t>Linear Regression model</a:t>
            </a:r>
            <a:endParaRPr lang="en-US" dirty="0">
              <a:latin typeface="Bookman Old Style" panose="02050604050505020204" pitchFamily="18" charset="0"/>
            </a:endParaRPr>
          </a:p>
        </p:txBody>
      </p:sp>
      <p:sp>
        <p:nvSpPr>
          <p:cNvPr id="9" name="Rectangle 8"/>
          <p:cNvSpPr/>
          <p:nvPr/>
        </p:nvSpPr>
        <p:spPr>
          <a:xfrm>
            <a:off x="1195851" y="5130800"/>
            <a:ext cx="9895481" cy="10287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Ø"/>
            </a:pPr>
            <a:r>
              <a:rPr lang="en-US" dirty="0" smtClean="0">
                <a:solidFill>
                  <a:schemeClr val="tx1"/>
                </a:solidFill>
              </a:rPr>
              <a:t>This model is having very less accuracy of model and having very difference between cv and accuracy of model</a:t>
            </a:r>
            <a:endParaRPr lang="en-US" dirty="0">
              <a:solidFill>
                <a:schemeClr val="tx1"/>
              </a:solidFill>
            </a:endParaRPr>
          </a:p>
        </p:txBody>
      </p:sp>
      <p:pic>
        <p:nvPicPr>
          <p:cNvPr id="4" name="Picture 3"/>
          <p:cNvPicPr>
            <a:picLocks noChangeAspect="1"/>
          </p:cNvPicPr>
          <p:nvPr/>
        </p:nvPicPr>
        <p:blipFill>
          <a:blip r:embed="rId2"/>
          <a:stretch>
            <a:fillRect/>
          </a:stretch>
        </p:blipFill>
        <p:spPr>
          <a:xfrm>
            <a:off x="1467282" y="1878540"/>
            <a:ext cx="6638925" cy="2847975"/>
          </a:xfrm>
          <a:prstGeom prst="rect">
            <a:avLst/>
          </a:prstGeom>
        </p:spPr>
      </p:pic>
    </p:spTree>
    <p:extLst>
      <p:ext uri="{BB962C8B-B14F-4D97-AF65-F5344CB8AC3E}">
        <p14:creationId xmlns:p14="http://schemas.microsoft.com/office/powerpoint/2010/main" val="134200428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7456" y="1075267"/>
            <a:ext cx="10058400" cy="365122"/>
          </a:xfrm>
        </p:spPr>
        <p:txBody>
          <a:bodyPr>
            <a:normAutofit fontScale="90000"/>
          </a:bodyPr>
          <a:lstStyle/>
          <a:p>
            <a:r>
              <a:rPr lang="en-US" dirty="0" smtClean="0">
                <a:latin typeface="Bookman Old Style" panose="02050604050505020204" pitchFamily="18" charset="0"/>
              </a:rPr>
              <a:t>Decision Tree </a:t>
            </a:r>
            <a:r>
              <a:rPr lang="en-US" dirty="0" err="1" smtClean="0">
                <a:latin typeface="Bookman Old Style" panose="02050604050505020204" pitchFamily="18" charset="0"/>
              </a:rPr>
              <a:t>Regressor</a:t>
            </a:r>
            <a:r>
              <a:rPr lang="en-US" dirty="0" smtClean="0">
                <a:latin typeface="Bookman Old Style" panose="02050604050505020204" pitchFamily="18" charset="0"/>
              </a:rPr>
              <a:t> Model</a:t>
            </a:r>
            <a:endParaRPr lang="en-US" dirty="0">
              <a:latin typeface="Bookman Old Style" panose="02050604050505020204" pitchFamily="18" charset="0"/>
            </a:endParaRPr>
          </a:p>
        </p:txBody>
      </p:sp>
      <p:sp>
        <p:nvSpPr>
          <p:cNvPr id="9" name="Rectangle 8"/>
          <p:cNvSpPr/>
          <p:nvPr/>
        </p:nvSpPr>
        <p:spPr>
          <a:xfrm>
            <a:off x="1536700" y="5130800"/>
            <a:ext cx="9591548" cy="8763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smtClean="0">
                <a:solidFill>
                  <a:schemeClr val="tx1"/>
                </a:solidFill>
              </a:rPr>
              <a:t>By applying this model, getting </a:t>
            </a:r>
            <a:r>
              <a:rPr lang="en-US" dirty="0" err="1" smtClean="0">
                <a:solidFill>
                  <a:schemeClr val="tx1"/>
                </a:solidFill>
              </a:rPr>
              <a:t>overfitted</a:t>
            </a:r>
            <a:r>
              <a:rPr lang="en-US" dirty="0" smtClean="0">
                <a:solidFill>
                  <a:schemeClr val="tx1"/>
                </a:solidFill>
              </a:rPr>
              <a:t> model, as its </a:t>
            </a:r>
            <a:r>
              <a:rPr lang="en-US" dirty="0" err="1" smtClean="0">
                <a:solidFill>
                  <a:schemeClr val="tx1"/>
                </a:solidFill>
              </a:rPr>
              <a:t>traing</a:t>
            </a:r>
            <a:r>
              <a:rPr lang="en-US" dirty="0" smtClean="0">
                <a:solidFill>
                  <a:schemeClr val="tx1"/>
                </a:solidFill>
              </a:rPr>
              <a:t> accuracy is higher than testing accuracy</a:t>
            </a:r>
          </a:p>
          <a:p>
            <a:pPr marL="285750" indent="-285750">
              <a:buFont typeface="Wingdings" panose="05000000000000000000" pitchFamily="2" charset="2"/>
              <a:buChar char="Ø"/>
            </a:pPr>
            <a:r>
              <a:rPr lang="en-US" dirty="0" smtClean="0">
                <a:solidFill>
                  <a:schemeClr val="tx1"/>
                </a:solidFill>
              </a:rPr>
              <a:t>Training Accuracy &gt; Testing Accuracy</a:t>
            </a:r>
            <a:endParaRPr lang="en-US" dirty="0">
              <a:solidFill>
                <a:schemeClr val="tx1"/>
              </a:solidFill>
            </a:endParaRPr>
          </a:p>
        </p:txBody>
      </p:sp>
      <p:pic>
        <p:nvPicPr>
          <p:cNvPr id="3" name="Picture 2"/>
          <p:cNvPicPr>
            <a:picLocks noChangeAspect="1"/>
          </p:cNvPicPr>
          <p:nvPr/>
        </p:nvPicPr>
        <p:blipFill>
          <a:blip r:embed="rId2"/>
          <a:stretch>
            <a:fillRect/>
          </a:stretch>
        </p:blipFill>
        <p:spPr>
          <a:xfrm>
            <a:off x="2900362" y="1933575"/>
            <a:ext cx="6391275" cy="2990850"/>
          </a:xfrm>
          <a:prstGeom prst="rect">
            <a:avLst/>
          </a:prstGeom>
        </p:spPr>
      </p:pic>
    </p:spTree>
    <p:extLst>
      <p:ext uri="{BB962C8B-B14F-4D97-AF65-F5344CB8AC3E}">
        <p14:creationId xmlns:p14="http://schemas.microsoft.com/office/powerpoint/2010/main" val="34297908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1748" y="1041399"/>
            <a:ext cx="10058400" cy="424389"/>
          </a:xfrm>
        </p:spPr>
        <p:txBody>
          <a:bodyPr>
            <a:normAutofit fontScale="90000"/>
          </a:bodyPr>
          <a:lstStyle/>
          <a:p>
            <a:r>
              <a:rPr lang="en-US" dirty="0" err="1" smtClean="0">
                <a:latin typeface="Bookman Old Style" panose="02050604050505020204" pitchFamily="18" charset="0"/>
              </a:rPr>
              <a:t>kNeighbors</a:t>
            </a:r>
            <a:r>
              <a:rPr lang="en-US" dirty="0" smtClean="0">
                <a:latin typeface="Bookman Old Style" panose="02050604050505020204" pitchFamily="18" charset="0"/>
              </a:rPr>
              <a:t> </a:t>
            </a:r>
            <a:r>
              <a:rPr lang="en-US" dirty="0" err="1" smtClean="0">
                <a:latin typeface="Bookman Old Style" panose="02050604050505020204" pitchFamily="18" charset="0"/>
              </a:rPr>
              <a:t>Regressor</a:t>
            </a:r>
            <a:r>
              <a:rPr lang="en-US" dirty="0" smtClean="0">
                <a:latin typeface="Bookman Old Style" panose="02050604050505020204" pitchFamily="18" charset="0"/>
              </a:rPr>
              <a:t> Model</a:t>
            </a:r>
            <a:endParaRPr lang="en-US" dirty="0">
              <a:latin typeface="Bookman Old Style" panose="02050604050505020204" pitchFamily="18" charset="0"/>
            </a:endParaRPr>
          </a:p>
        </p:txBody>
      </p:sp>
      <p:sp>
        <p:nvSpPr>
          <p:cNvPr id="9" name="Rectangle 8"/>
          <p:cNvSpPr/>
          <p:nvPr/>
        </p:nvSpPr>
        <p:spPr>
          <a:xfrm>
            <a:off x="1498600" y="5325533"/>
            <a:ext cx="9591548" cy="8763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smtClean="0">
                <a:solidFill>
                  <a:schemeClr val="tx1"/>
                </a:solidFill>
              </a:rPr>
              <a:t>This model is also giving </a:t>
            </a:r>
            <a:r>
              <a:rPr lang="en-US" dirty="0" err="1" smtClean="0">
                <a:solidFill>
                  <a:schemeClr val="tx1"/>
                </a:solidFill>
              </a:rPr>
              <a:t>overfitted</a:t>
            </a:r>
            <a:r>
              <a:rPr lang="en-US" dirty="0" smtClean="0">
                <a:solidFill>
                  <a:schemeClr val="tx1"/>
                </a:solidFill>
              </a:rPr>
              <a:t> model, and also having very difference in cv score value and accuracy value</a:t>
            </a:r>
            <a:endParaRPr lang="en-US" dirty="0">
              <a:solidFill>
                <a:schemeClr val="tx1"/>
              </a:solidFill>
            </a:endParaRPr>
          </a:p>
        </p:txBody>
      </p:sp>
      <p:pic>
        <p:nvPicPr>
          <p:cNvPr id="3" name="Picture 2"/>
          <p:cNvPicPr>
            <a:picLocks noChangeAspect="1"/>
          </p:cNvPicPr>
          <p:nvPr/>
        </p:nvPicPr>
        <p:blipFill>
          <a:blip r:embed="rId2"/>
          <a:stretch>
            <a:fillRect/>
          </a:stretch>
        </p:blipFill>
        <p:spPr>
          <a:xfrm>
            <a:off x="2943225" y="1952625"/>
            <a:ext cx="6305550" cy="2952750"/>
          </a:xfrm>
          <a:prstGeom prst="rect">
            <a:avLst/>
          </a:prstGeom>
        </p:spPr>
      </p:pic>
    </p:spTree>
    <p:extLst>
      <p:ext uri="{BB962C8B-B14F-4D97-AF65-F5344CB8AC3E}">
        <p14:creationId xmlns:p14="http://schemas.microsoft.com/office/powerpoint/2010/main" val="201799319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7459" y="990600"/>
            <a:ext cx="10058400" cy="380999"/>
          </a:xfrm>
        </p:spPr>
        <p:txBody>
          <a:bodyPr>
            <a:normAutofit fontScale="90000"/>
          </a:bodyPr>
          <a:lstStyle/>
          <a:p>
            <a:r>
              <a:rPr lang="en-US" dirty="0" smtClean="0">
                <a:latin typeface="Bookman Old Style" panose="02050604050505020204" pitchFamily="18" charset="0"/>
              </a:rPr>
              <a:t>Applied Bagging and Boosting techniques</a:t>
            </a:r>
            <a:endParaRPr lang="en-US" dirty="0">
              <a:latin typeface="Bookman Old Style" panose="02050604050505020204" pitchFamily="18" charset="0"/>
            </a:endParaRPr>
          </a:p>
        </p:txBody>
      </p:sp>
      <p:sp>
        <p:nvSpPr>
          <p:cNvPr id="9" name="Rectangle 8"/>
          <p:cNvSpPr/>
          <p:nvPr/>
        </p:nvSpPr>
        <p:spPr>
          <a:xfrm>
            <a:off x="1536700" y="5130800"/>
            <a:ext cx="9591548" cy="8763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smtClean="0">
                <a:solidFill>
                  <a:schemeClr val="tx1"/>
                </a:solidFill>
              </a:rPr>
              <a:t>Bagging and Boosting techniques are applied on the dataset because normal </a:t>
            </a:r>
            <a:r>
              <a:rPr lang="en-US" dirty="0" err="1" smtClean="0">
                <a:solidFill>
                  <a:schemeClr val="tx1"/>
                </a:solidFill>
              </a:rPr>
              <a:t>alogorithm</a:t>
            </a:r>
            <a:r>
              <a:rPr lang="en-US" dirty="0" smtClean="0">
                <a:solidFill>
                  <a:schemeClr val="tx1"/>
                </a:solidFill>
              </a:rPr>
              <a:t> was not giving enough result or good result</a:t>
            </a:r>
            <a:endParaRPr lang="en-US" dirty="0">
              <a:solidFill>
                <a:schemeClr val="tx1"/>
              </a:solidFill>
            </a:endParaRPr>
          </a:p>
        </p:txBody>
      </p:sp>
      <p:pic>
        <p:nvPicPr>
          <p:cNvPr id="3" name="Picture 2"/>
          <p:cNvPicPr>
            <a:picLocks noChangeAspect="1"/>
          </p:cNvPicPr>
          <p:nvPr/>
        </p:nvPicPr>
        <p:blipFill>
          <a:blip r:embed="rId2"/>
          <a:stretch>
            <a:fillRect/>
          </a:stretch>
        </p:blipFill>
        <p:spPr>
          <a:xfrm>
            <a:off x="1843087" y="1628774"/>
            <a:ext cx="9066213" cy="2996553"/>
          </a:xfrm>
          <a:prstGeom prst="rect">
            <a:avLst/>
          </a:prstGeom>
        </p:spPr>
      </p:pic>
    </p:spTree>
    <p:extLst>
      <p:ext uri="{BB962C8B-B14F-4D97-AF65-F5344CB8AC3E}">
        <p14:creationId xmlns:p14="http://schemas.microsoft.com/office/powerpoint/2010/main" val="29785878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007533"/>
            <a:ext cx="10058400" cy="402166"/>
          </a:xfrm>
        </p:spPr>
        <p:txBody>
          <a:bodyPr>
            <a:normAutofit fontScale="90000"/>
          </a:bodyPr>
          <a:lstStyle/>
          <a:p>
            <a:r>
              <a:rPr lang="en-US" dirty="0" smtClean="0">
                <a:latin typeface="Bookman Old Style" panose="02050604050505020204" pitchFamily="18" charset="0"/>
              </a:rPr>
              <a:t>Random Forest </a:t>
            </a:r>
            <a:r>
              <a:rPr lang="en-US" dirty="0" err="1" smtClean="0">
                <a:latin typeface="Bookman Old Style" panose="02050604050505020204" pitchFamily="18" charset="0"/>
              </a:rPr>
              <a:t>regressor</a:t>
            </a:r>
            <a:r>
              <a:rPr lang="en-US" dirty="0" smtClean="0">
                <a:latin typeface="Bookman Old Style" panose="02050604050505020204" pitchFamily="18" charset="0"/>
              </a:rPr>
              <a:t> model</a:t>
            </a:r>
            <a:endParaRPr lang="en-US" dirty="0">
              <a:latin typeface="Bookman Old Style" panose="02050604050505020204" pitchFamily="18" charset="0"/>
            </a:endParaRPr>
          </a:p>
        </p:txBody>
      </p:sp>
      <p:sp>
        <p:nvSpPr>
          <p:cNvPr id="9" name="Rectangle 8"/>
          <p:cNvSpPr/>
          <p:nvPr/>
        </p:nvSpPr>
        <p:spPr>
          <a:xfrm>
            <a:off x="1536700" y="5295900"/>
            <a:ext cx="9591548" cy="711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smtClean="0">
                <a:solidFill>
                  <a:schemeClr val="tx1"/>
                </a:solidFill>
              </a:rPr>
              <a:t>Having difference in accuracy of training and testing dataset, not much but having,</a:t>
            </a:r>
          </a:p>
          <a:p>
            <a:pPr marL="285750" indent="-285750">
              <a:buFont typeface="Wingdings" panose="05000000000000000000" pitchFamily="2" charset="2"/>
              <a:buChar char="Ø"/>
            </a:pPr>
            <a:r>
              <a:rPr lang="en-US" dirty="0" smtClean="0">
                <a:solidFill>
                  <a:schemeClr val="tx1"/>
                </a:solidFill>
              </a:rPr>
              <a:t>Also having high difference between cv and Accuracy of model</a:t>
            </a:r>
            <a:endParaRPr lang="en-US" dirty="0">
              <a:solidFill>
                <a:schemeClr val="tx1"/>
              </a:solidFill>
            </a:endParaRPr>
          </a:p>
        </p:txBody>
      </p:sp>
      <p:pic>
        <p:nvPicPr>
          <p:cNvPr id="3" name="Picture 2"/>
          <p:cNvPicPr>
            <a:picLocks noChangeAspect="1"/>
          </p:cNvPicPr>
          <p:nvPr/>
        </p:nvPicPr>
        <p:blipFill>
          <a:blip r:embed="rId2"/>
          <a:stretch>
            <a:fillRect/>
          </a:stretch>
        </p:blipFill>
        <p:spPr>
          <a:xfrm>
            <a:off x="2743200" y="1962150"/>
            <a:ext cx="6705600" cy="2933700"/>
          </a:xfrm>
          <a:prstGeom prst="rect">
            <a:avLst/>
          </a:prstGeom>
        </p:spPr>
      </p:pic>
    </p:spTree>
    <p:extLst>
      <p:ext uri="{BB962C8B-B14F-4D97-AF65-F5344CB8AC3E}">
        <p14:creationId xmlns:p14="http://schemas.microsoft.com/office/powerpoint/2010/main" val="274731475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016000"/>
            <a:ext cx="10058400" cy="368299"/>
          </a:xfrm>
        </p:spPr>
        <p:txBody>
          <a:bodyPr>
            <a:normAutofit fontScale="90000"/>
          </a:bodyPr>
          <a:lstStyle/>
          <a:p>
            <a:r>
              <a:rPr lang="en-US" dirty="0" err="1" smtClean="0">
                <a:latin typeface="Bookman Old Style" panose="02050604050505020204" pitchFamily="18" charset="0"/>
              </a:rPr>
              <a:t>Adaboostregressor</a:t>
            </a:r>
            <a:r>
              <a:rPr lang="en-US" dirty="0" smtClean="0">
                <a:latin typeface="Bookman Old Style" panose="02050604050505020204" pitchFamily="18" charset="0"/>
              </a:rPr>
              <a:t> model</a:t>
            </a:r>
            <a:endParaRPr lang="en-US" dirty="0">
              <a:latin typeface="Bookman Old Style" panose="02050604050505020204" pitchFamily="18" charset="0"/>
            </a:endParaRPr>
          </a:p>
        </p:txBody>
      </p:sp>
      <p:sp>
        <p:nvSpPr>
          <p:cNvPr id="9" name="Rectangle 8"/>
          <p:cNvSpPr/>
          <p:nvPr/>
        </p:nvSpPr>
        <p:spPr>
          <a:xfrm>
            <a:off x="1536700" y="5295900"/>
            <a:ext cx="9591548" cy="711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err="1" smtClean="0">
                <a:solidFill>
                  <a:schemeClr val="tx1"/>
                </a:solidFill>
              </a:rPr>
              <a:t>ML_Model</a:t>
            </a:r>
            <a:r>
              <a:rPr lang="en-US" dirty="0" smtClean="0">
                <a:solidFill>
                  <a:schemeClr val="tx1"/>
                </a:solidFill>
              </a:rPr>
              <a:t> function is created for smooth operation of machine learning</a:t>
            </a:r>
          </a:p>
          <a:p>
            <a:pPr marL="285750" indent="-285750">
              <a:buFont typeface="Wingdings" panose="05000000000000000000" pitchFamily="2" charset="2"/>
              <a:buChar char="Ø"/>
            </a:pPr>
            <a:r>
              <a:rPr lang="en-US" dirty="0" smtClean="0">
                <a:solidFill>
                  <a:schemeClr val="tx1"/>
                </a:solidFill>
              </a:rPr>
              <a:t>Logistic Model performance</a:t>
            </a:r>
          </a:p>
          <a:p>
            <a:endParaRPr lang="en-US" dirty="0">
              <a:solidFill>
                <a:schemeClr val="tx1"/>
              </a:solidFill>
            </a:endParaRPr>
          </a:p>
        </p:txBody>
      </p:sp>
      <p:pic>
        <p:nvPicPr>
          <p:cNvPr id="5" name="Picture 4"/>
          <p:cNvPicPr>
            <a:picLocks noChangeAspect="1"/>
          </p:cNvPicPr>
          <p:nvPr/>
        </p:nvPicPr>
        <p:blipFill>
          <a:blip r:embed="rId2"/>
          <a:stretch>
            <a:fillRect/>
          </a:stretch>
        </p:blipFill>
        <p:spPr>
          <a:xfrm>
            <a:off x="2505075" y="1947862"/>
            <a:ext cx="7181850" cy="2962275"/>
          </a:xfrm>
          <a:prstGeom prst="rect">
            <a:avLst/>
          </a:prstGeom>
        </p:spPr>
      </p:pic>
    </p:spTree>
    <p:extLst>
      <p:ext uri="{BB962C8B-B14F-4D97-AF65-F5344CB8AC3E}">
        <p14:creationId xmlns:p14="http://schemas.microsoft.com/office/powerpoint/2010/main" val="114852395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016000"/>
            <a:ext cx="10058400" cy="436032"/>
          </a:xfrm>
        </p:spPr>
        <p:txBody>
          <a:bodyPr>
            <a:normAutofit fontScale="90000"/>
          </a:bodyPr>
          <a:lstStyle/>
          <a:p>
            <a:r>
              <a:rPr lang="en-US" dirty="0" err="1" smtClean="0">
                <a:latin typeface="Bookman Old Style" panose="02050604050505020204" pitchFamily="18" charset="0"/>
              </a:rPr>
              <a:t>Xgboost</a:t>
            </a:r>
            <a:r>
              <a:rPr lang="en-US" dirty="0" smtClean="0">
                <a:latin typeface="Bookman Old Style" panose="02050604050505020204" pitchFamily="18" charset="0"/>
              </a:rPr>
              <a:t> </a:t>
            </a:r>
            <a:r>
              <a:rPr lang="en-US" dirty="0" err="1" smtClean="0">
                <a:latin typeface="Bookman Old Style" panose="02050604050505020204" pitchFamily="18" charset="0"/>
              </a:rPr>
              <a:t>regressor</a:t>
            </a:r>
            <a:r>
              <a:rPr lang="en-US" dirty="0" smtClean="0">
                <a:latin typeface="Bookman Old Style" panose="02050604050505020204" pitchFamily="18" charset="0"/>
              </a:rPr>
              <a:t> model</a:t>
            </a:r>
            <a:endParaRPr lang="en-US" dirty="0">
              <a:latin typeface="Bookman Old Style" panose="02050604050505020204" pitchFamily="18" charset="0"/>
            </a:endParaRPr>
          </a:p>
        </p:txBody>
      </p:sp>
      <p:sp>
        <p:nvSpPr>
          <p:cNvPr id="9" name="Rectangle 8"/>
          <p:cNvSpPr/>
          <p:nvPr/>
        </p:nvSpPr>
        <p:spPr>
          <a:xfrm>
            <a:off x="1443566" y="4836580"/>
            <a:ext cx="9591548" cy="5545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smtClean="0">
                <a:solidFill>
                  <a:schemeClr val="tx1"/>
                </a:solidFill>
              </a:rPr>
              <a:t>This is model is giving good </a:t>
            </a:r>
            <a:r>
              <a:rPr lang="en-US" dirty="0" err="1" smtClean="0">
                <a:solidFill>
                  <a:schemeClr val="tx1"/>
                </a:solidFill>
              </a:rPr>
              <a:t>resule</a:t>
            </a:r>
            <a:r>
              <a:rPr lang="en-US" dirty="0" smtClean="0">
                <a:solidFill>
                  <a:schemeClr val="tx1"/>
                </a:solidFill>
              </a:rPr>
              <a:t> but giving over fitted model</a:t>
            </a:r>
            <a:endParaRPr lang="en-US" dirty="0">
              <a:solidFill>
                <a:schemeClr val="tx1"/>
              </a:solidFill>
            </a:endParaRPr>
          </a:p>
        </p:txBody>
      </p:sp>
      <p:pic>
        <p:nvPicPr>
          <p:cNvPr id="5" name="Picture 4"/>
          <p:cNvPicPr>
            <a:picLocks noChangeAspect="1"/>
          </p:cNvPicPr>
          <p:nvPr/>
        </p:nvPicPr>
        <p:blipFill>
          <a:blip r:embed="rId2"/>
          <a:stretch>
            <a:fillRect/>
          </a:stretch>
        </p:blipFill>
        <p:spPr>
          <a:xfrm>
            <a:off x="1166811" y="1962149"/>
            <a:ext cx="3152775" cy="1562100"/>
          </a:xfrm>
          <a:prstGeom prst="rect">
            <a:avLst/>
          </a:prstGeom>
        </p:spPr>
      </p:pic>
      <p:pic>
        <p:nvPicPr>
          <p:cNvPr id="3" name="Picture 2"/>
          <p:cNvPicPr>
            <a:picLocks noChangeAspect="1"/>
          </p:cNvPicPr>
          <p:nvPr/>
        </p:nvPicPr>
        <p:blipFill>
          <a:blip r:embed="rId3"/>
          <a:stretch>
            <a:fillRect/>
          </a:stretch>
        </p:blipFill>
        <p:spPr>
          <a:xfrm>
            <a:off x="4647767" y="1844143"/>
            <a:ext cx="5972175" cy="2600325"/>
          </a:xfrm>
          <a:prstGeom prst="rect">
            <a:avLst/>
          </a:prstGeom>
        </p:spPr>
      </p:pic>
    </p:spTree>
    <p:extLst>
      <p:ext uri="{BB962C8B-B14F-4D97-AF65-F5344CB8AC3E}">
        <p14:creationId xmlns:p14="http://schemas.microsoft.com/office/powerpoint/2010/main" val="94093007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075267"/>
            <a:ext cx="10058400" cy="334432"/>
          </a:xfrm>
        </p:spPr>
        <p:txBody>
          <a:bodyPr>
            <a:normAutofit fontScale="90000"/>
          </a:bodyPr>
          <a:lstStyle/>
          <a:p>
            <a:r>
              <a:rPr lang="en-US" dirty="0" smtClean="0">
                <a:latin typeface="Bookman Old Style" panose="02050604050505020204" pitchFamily="18" charset="0"/>
              </a:rPr>
              <a:t>Gradient Boosting </a:t>
            </a:r>
            <a:r>
              <a:rPr lang="en-US" dirty="0" err="1" smtClean="0">
                <a:latin typeface="Bookman Old Style" panose="02050604050505020204" pitchFamily="18" charset="0"/>
              </a:rPr>
              <a:t>Regressor</a:t>
            </a:r>
            <a:endParaRPr lang="en-US" dirty="0">
              <a:latin typeface="Bookman Old Style" panose="02050604050505020204" pitchFamily="18" charset="0"/>
            </a:endParaRPr>
          </a:p>
        </p:txBody>
      </p:sp>
      <p:sp>
        <p:nvSpPr>
          <p:cNvPr id="9" name="Rectangle 8"/>
          <p:cNvSpPr/>
          <p:nvPr/>
        </p:nvSpPr>
        <p:spPr>
          <a:xfrm>
            <a:off x="1536700" y="5143499"/>
            <a:ext cx="9591548" cy="102023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smtClean="0">
                <a:solidFill>
                  <a:schemeClr val="tx1"/>
                </a:solidFill>
              </a:rPr>
              <a:t>This model is giving good result as it not having much difference in accuracy of training and testing dataset</a:t>
            </a:r>
          </a:p>
          <a:p>
            <a:pPr marL="285750" indent="-285750">
              <a:buFont typeface="Wingdings" panose="05000000000000000000" pitchFamily="2" charset="2"/>
              <a:buChar char="Ø"/>
            </a:pPr>
            <a:r>
              <a:rPr lang="en-US" dirty="0" smtClean="0">
                <a:solidFill>
                  <a:schemeClr val="tx1"/>
                </a:solidFill>
              </a:rPr>
              <a:t>And also not having high cv value and accuracy difference </a:t>
            </a:r>
            <a:endParaRPr lang="en-US" dirty="0">
              <a:solidFill>
                <a:schemeClr val="tx1"/>
              </a:solidFill>
            </a:endParaRPr>
          </a:p>
        </p:txBody>
      </p:sp>
      <p:pic>
        <p:nvPicPr>
          <p:cNvPr id="4" name="Picture 3"/>
          <p:cNvPicPr>
            <a:picLocks noChangeAspect="1"/>
          </p:cNvPicPr>
          <p:nvPr/>
        </p:nvPicPr>
        <p:blipFill>
          <a:blip r:embed="rId2"/>
          <a:stretch>
            <a:fillRect/>
          </a:stretch>
        </p:blipFill>
        <p:spPr>
          <a:xfrm>
            <a:off x="2495550" y="1995487"/>
            <a:ext cx="7200900" cy="2867025"/>
          </a:xfrm>
          <a:prstGeom prst="rect">
            <a:avLst/>
          </a:prstGeom>
        </p:spPr>
      </p:pic>
    </p:spTree>
    <p:extLst>
      <p:ext uri="{BB962C8B-B14F-4D97-AF65-F5344CB8AC3E}">
        <p14:creationId xmlns:p14="http://schemas.microsoft.com/office/powerpoint/2010/main" val="38636399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876577"/>
          </a:xfrm>
        </p:spPr>
        <p:txBody>
          <a:bodyPr>
            <a:normAutofit/>
          </a:bodyPr>
          <a:lstStyle/>
          <a:p>
            <a:r>
              <a:rPr lang="en-US" sz="2800" dirty="0" smtClean="0">
                <a:latin typeface="Bookman Old Style" panose="02050604050505020204" pitchFamily="18" charset="0"/>
              </a:rPr>
              <a:t>Ensemble Technique of </a:t>
            </a:r>
            <a:r>
              <a:rPr lang="en-US" sz="2800" dirty="0" err="1" smtClean="0">
                <a:latin typeface="Bookman Old Style" panose="02050604050505020204" pitchFamily="18" charset="0"/>
              </a:rPr>
              <a:t>GradientboostingClassifier</a:t>
            </a:r>
            <a:endParaRPr lang="en-US" sz="2800" dirty="0">
              <a:latin typeface="Bookman Old Style" panose="02050604050505020204" pitchFamily="18" charset="0"/>
            </a:endParaRPr>
          </a:p>
        </p:txBody>
      </p:sp>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sp>
        <p:nvSpPr>
          <p:cNvPr id="6" name="Rectangle 5"/>
          <p:cNvSpPr/>
          <p:nvPr/>
        </p:nvSpPr>
        <p:spPr>
          <a:xfrm>
            <a:off x="8884226" y="2091267"/>
            <a:ext cx="2536121" cy="31665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smtClean="0">
                <a:solidFill>
                  <a:schemeClr val="tx1"/>
                </a:solidFill>
                <a:latin typeface="Bookman Old Style" pitchFamily="18" charset="0"/>
              </a:rPr>
              <a:t>‘parameter’ these are the parameters which have to be applied on given model and then have to choose best one.</a:t>
            </a:r>
          </a:p>
          <a:p>
            <a:pPr marL="285750" indent="-285750">
              <a:buFont typeface="Wingdings" panose="05000000000000000000" pitchFamily="2" charset="2"/>
              <a:buChar char="Ø"/>
            </a:pPr>
            <a:endParaRPr lang="en-US" dirty="0">
              <a:solidFill>
                <a:schemeClr val="tx1"/>
              </a:solidFill>
              <a:latin typeface="Bookman Old Style" pitchFamily="18" charset="0"/>
            </a:endParaRPr>
          </a:p>
          <a:p>
            <a:pPr marL="285750" indent="-285750">
              <a:buFont typeface="Wingdings" panose="05000000000000000000" pitchFamily="2" charset="2"/>
              <a:buChar char="Ø"/>
            </a:pPr>
            <a:r>
              <a:rPr lang="en-US" dirty="0" err="1" smtClean="0">
                <a:solidFill>
                  <a:schemeClr val="tx1"/>
                </a:solidFill>
                <a:latin typeface="Bookman Old Style" pitchFamily="18" charset="0"/>
              </a:rPr>
              <a:t>GridSearchCV</a:t>
            </a:r>
            <a:r>
              <a:rPr lang="en-US" dirty="0" smtClean="0">
                <a:solidFill>
                  <a:schemeClr val="tx1"/>
                </a:solidFill>
                <a:latin typeface="Bookman Old Style" pitchFamily="18" charset="0"/>
              </a:rPr>
              <a:t> will help in that</a:t>
            </a:r>
            <a:endParaRPr lang="en-US" dirty="0">
              <a:solidFill>
                <a:schemeClr val="tx1"/>
              </a:solidFill>
              <a:latin typeface="Bookman Old Style" pitchFamily="18" charset="0"/>
            </a:endParaRPr>
          </a:p>
        </p:txBody>
      </p:sp>
      <p:pic>
        <p:nvPicPr>
          <p:cNvPr id="5" name="Picture 4"/>
          <p:cNvPicPr>
            <a:picLocks noChangeAspect="1"/>
          </p:cNvPicPr>
          <p:nvPr/>
        </p:nvPicPr>
        <p:blipFill>
          <a:blip r:embed="rId2"/>
          <a:stretch>
            <a:fillRect/>
          </a:stretch>
        </p:blipFill>
        <p:spPr>
          <a:xfrm>
            <a:off x="1069848" y="1446605"/>
            <a:ext cx="7585525" cy="4276236"/>
          </a:xfrm>
          <a:prstGeom prst="rect">
            <a:avLst/>
          </a:prstGeom>
        </p:spPr>
      </p:pic>
    </p:spTree>
    <p:extLst>
      <p:ext uri="{BB962C8B-B14F-4D97-AF65-F5344CB8AC3E}">
        <p14:creationId xmlns:p14="http://schemas.microsoft.com/office/powerpoint/2010/main" val="130758016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876577"/>
          </a:xfrm>
        </p:spPr>
        <p:txBody>
          <a:bodyPr>
            <a:normAutofit/>
          </a:bodyPr>
          <a:lstStyle/>
          <a:p>
            <a:r>
              <a:rPr lang="en-US" sz="2800" dirty="0" smtClean="0">
                <a:latin typeface="Bookman Old Style" panose="02050604050505020204" pitchFamily="18" charset="0"/>
              </a:rPr>
              <a:t>Ensemble Technique of </a:t>
            </a:r>
            <a:r>
              <a:rPr lang="en-US" sz="2800" dirty="0" err="1" smtClean="0">
                <a:latin typeface="Bookman Old Style" panose="02050604050505020204" pitchFamily="18" charset="0"/>
              </a:rPr>
              <a:t>GradientboostingClassifier</a:t>
            </a:r>
            <a:endParaRPr lang="en-US" sz="2800" dirty="0">
              <a:latin typeface="Bookman Old Style" panose="02050604050505020204" pitchFamily="18" charset="0"/>
            </a:endParaRPr>
          </a:p>
        </p:txBody>
      </p:sp>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sp>
        <p:nvSpPr>
          <p:cNvPr id="4" name="Rectangle 3"/>
          <p:cNvSpPr/>
          <p:nvPr/>
        </p:nvSpPr>
        <p:spPr>
          <a:xfrm>
            <a:off x="1069848" y="5589601"/>
            <a:ext cx="10460849" cy="369332"/>
          </a:xfrm>
          <a:prstGeom prst="rect">
            <a:avLst/>
          </a:prstGeom>
        </p:spPr>
        <p:txBody>
          <a:bodyPr wrap="square">
            <a:spAutoFit/>
          </a:bodyPr>
          <a:lstStyle/>
          <a:p>
            <a:pPr marL="285750" indent="-285750">
              <a:buFont typeface="Wingdings" panose="05000000000000000000" pitchFamily="2" charset="2"/>
              <a:buChar char="Ø"/>
            </a:pPr>
            <a:r>
              <a:rPr lang="en-US" dirty="0" smtClean="0"/>
              <a:t>Found best parameter and applied passed those parameter with </a:t>
            </a:r>
            <a:r>
              <a:rPr lang="en-US" dirty="0" err="1" smtClean="0"/>
              <a:t>GradientBoosting</a:t>
            </a:r>
            <a:r>
              <a:rPr lang="en-US" dirty="0" smtClean="0"/>
              <a:t> Algorithm to get best results.</a:t>
            </a:r>
            <a:endParaRPr lang="en-US" dirty="0"/>
          </a:p>
        </p:txBody>
      </p:sp>
      <p:pic>
        <p:nvPicPr>
          <p:cNvPr id="6" name="Picture 5"/>
          <p:cNvPicPr>
            <a:picLocks noChangeAspect="1"/>
          </p:cNvPicPr>
          <p:nvPr/>
        </p:nvPicPr>
        <p:blipFill>
          <a:blip r:embed="rId2"/>
          <a:stretch>
            <a:fillRect/>
          </a:stretch>
        </p:blipFill>
        <p:spPr>
          <a:xfrm>
            <a:off x="1398460" y="1321023"/>
            <a:ext cx="9401175" cy="4308764"/>
          </a:xfrm>
          <a:prstGeom prst="rect">
            <a:avLst/>
          </a:prstGeom>
        </p:spPr>
      </p:pic>
    </p:spTree>
    <p:extLst>
      <p:ext uri="{BB962C8B-B14F-4D97-AF65-F5344CB8AC3E}">
        <p14:creationId xmlns:p14="http://schemas.microsoft.com/office/powerpoint/2010/main" val="25076749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521247"/>
            <a:ext cx="10058400" cy="581891"/>
          </a:xfrm>
        </p:spPr>
        <p:txBody>
          <a:bodyPr>
            <a:normAutofit fontScale="90000"/>
          </a:bodyPr>
          <a:lstStyle/>
          <a:p>
            <a:r>
              <a:rPr lang="en-US" sz="4000" dirty="0" smtClean="0">
                <a:latin typeface="Bookman Old Style" panose="02050604050505020204" pitchFamily="18" charset="0"/>
              </a:rPr>
              <a:t>Removing null values</a:t>
            </a:r>
            <a:endParaRPr lang="en-US" sz="4000" dirty="0">
              <a:latin typeface="Bookman Old Style" panose="02050604050505020204" pitchFamily="18" charset="0"/>
            </a:endParaRPr>
          </a:p>
        </p:txBody>
      </p:sp>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sp>
        <p:nvSpPr>
          <p:cNvPr id="9" name="Rectangle 8"/>
          <p:cNvSpPr/>
          <p:nvPr/>
        </p:nvSpPr>
        <p:spPr>
          <a:xfrm>
            <a:off x="971998" y="5436866"/>
            <a:ext cx="10254100" cy="5793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Ø"/>
            </a:pPr>
            <a:r>
              <a:rPr lang="en-US" dirty="0" smtClean="0">
                <a:solidFill>
                  <a:schemeClr val="tx1"/>
                </a:solidFill>
                <a:latin typeface="Bookman Old Style" pitchFamily="18" charset="0"/>
              </a:rPr>
              <a:t>If a column is having more than 15% null values then it is better to remove these columns, therefore I have removed these above mentioned columns</a:t>
            </a:r>
            <a:endParaRPr lang="en-US" dirty="0" smtClean="0">
              <a:solidFill>
                <a:schemeClr val="tx1"/>
              </a:solidFill>
              <a:latin typeface="Bookman Old Style" pitchFamily="18" charset="0"/>
            </a:endParaRPr>
          </a:p>
        </p:txBody>
      </p:sp>
      <p:pic>
        <p:nvPicPr>
          <p:cNvPr id="6" name="Picture 5"/>
          <p:cNvPicPr>
            <a:picLocks noChangeAspect="1"/>
          </p:cNvPicPr>
          <p:nvPr/>
        </p:nvPicPr>
        <p:blipFill>
          <a:blip r:embed="rId2"/>
          <a:stretch>
            <a:fillRect/>
          </a:stretch>
        </p:blipFill>
        <p:spPr>
          <a:xfrm>
            <a:off x="1431798" y="1376796"/>
            <a:ext cx="9334500" cy="1833995"/>
          </a:xfrm>
          <a:prstGeom prst="rect">
            <a:avLst/>
          </a:prstGeom>
        </p:spPr>
      </p:pic>
      <p:pic>
        <p:nvPicPr>
          <p:cNvPr id="7" name="Picture 6"/>
          <p:cNvPicPr>
            <a:picLocks noChangeAspect="1"/>
          </p:cNvPicPr>
          <p:nvPr/>
        </p:nvPicPr>
        <p:blipFill>
          <a:blip r:embed="rId3"/>
          <a:stretch>
            <a:fillRect/>
          </a:stretch>
        </p:blipFill>
        <p:spPr>
          <a:xfrm>
            <a:off x="1441323" y="3219480"/>
            <a:ext cx="9324975" cy="2095500"/>
          </a:xfrm>
          <a:prstGeom prst="rect">
            <a:avLst/>
          </a:prstGeom>
        </p:spPr>
      </p:pic>
    </p:spTree>
    <p:extLst>
      <p:ext uri="{BB962C8B-B14F-4D97-AF65-F5344CB8AC3E}">
        <p14:creationId xmlns:p14="http://schemas.microsoft.com/office/powerpoint/2010/main" val="275024692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1069848" y="1901536"/>
            <a:ext cx="10058400" cy="42706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sp>
        <p:nvSpPr>
          <p:cNvPr id="7" name="Rectangle 6"/>
          <p:cNvSpPr/>
          <p:nvPr/>
        </p:nvSpPr>
        <p:spPr>
          <a:xfrm>
            <a:off x="927426" y="5314392"/>
            <a:ext cx="10058399" cy="720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smtClean="0">
                <a:solidFill>
                  <a:schemeClr val="tx1"/>
                </a:solidFill>
                <a:latin typeface="Bookman Old Style" pitchFamily="18" charset="0"/>
              </a:rPr>
              <a:t>These passed parameters have increase accuracy and cv value of Gradient boost</a:t>
            </a:r>
          </a:p>
          <a:p>
            <a:pPr marL="285750" indent="-285750">
              <a:buFont typeface="Wingdings" panose="05000000000000000000" pitchFamily="2" charset="2"/>
              <a:buChar char="Ø"/>
            </a:pPr>
            <a:r>
              <a:rPr lang="en-US" dirty="0" smtClean="0">
                <a:solidFill>
                  <a:schemeClr val="tx1"/>
                </a:solidFill>
                <a:latin typeface="Bookman Old Style" pitchFamily="18" charset="0"/>
              </a:rPr>
              <a:t>Hence, this model selected as final model for deployment.</a:t>
            </a:r>
            <a:endParaRPr lang="en-US" dirty="0">
              <a:solidFill>
                <a:schemeClr val="tx1"/>
              </a:solidFill>
              <a:latin typeface="Bookman Old Style" pitchFamily="18" charset="0"/>
            </a:endParaRPr>
          </a:p>
        </p:txBody>
      </p:sp>
      <p:pic>
        <p:nvPicPr>
          <p:cNvPr id="4" name="Picture 3"/>
          <p:cNvPicPr>
            <a:picLocks noChangeAspect="1"/>
          </p:cNvPicPr>
          <p:nvPr/>
        </p:nvPicPr>
        <p:blipFill>
          <a:blip r:embed="rId2"/>
          <a:stretch>
            <a:fillRect/>
          </a:stretch>
        </p:blipFill>
        <p:spPr>
          <a:xfrm>
            <a:off x="2014537" y="1966912"/>
            <a:ext cx="8162925" cy="2924175"/>
          </a:xfrm>
          <a:prstGeom prst="rect">
            <a:avLst/>
          </a:prstGeom>
        </p:spPr>
      </p:pic>
    </p:spTree>
    <p:extLst>
      <p:ext uri="{BB962C8B-B14F-4D97-AF65-F5344CB8AC3E}">
        <p14:creationId xmlns:p14="http://schemas.microsoft.com/office/powerpoint/2010/main" val="406060303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285999" y="4582391"/>
            <a:ext cx="7968673" cy="11376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err="1" smtClean="0">
                <a:solidFill>
                  <a:schemeClr val="tx1"/>
                </a:solidFill>
                <a:latin typeface="Bookman Old Style" pitchFamily="18" charset="0"/>
              </a:rPr>
              <a:t>jjjj</a:t>
            </a:r>
            <a:endParaRPr lang="en-US" dirty="0">
              <a:solidFill>
                <a:schemeClr val="tx1"/>
              </a:solidFill>
              <a:latin typeface="Bookman Old Style" pitchFamily="18" charset="0"/>
            </a:endParaRPr>
          </a:p>
        </p:txBody>
      </p:sp>
      <p:sp>
        <p:nvSpPr>
          <p:cNvPr id="6" name="Title 1"/>
          <p:cNvSpPr>
            <a:spLocks noGrp="1"/>
          </p:cNvSpPr>
          <p:nvPr>
            <p:ph type="title"/>
          </p:nvPr>
        </p:nvSpPr>
        <p:spPr>
          <a:xfrm>
            <a:off x="1069848" y="931333"/>
            <a:ext cx="10058400" cy="429876"/>
          </a:xfrm>
        </p:spPr>
        <p:txBody>
          <a:bodyPr>
            <a:normAutofit fontScale="90000"/>
          </a:bodyPr>
          <a:lstStyle/>
          <a:p>
            <a:r>
              <a:rPr lang="en-US" sz="2800" dirty="0" smtClean="0">
                <a:latin typeface="Bookman Old Style" panose="02050604050505020204" pitchFamily="18" charset="0"/>
              </a:rPr>
              <a:t>Final Model Performance</a:t>
            </a:r>
            <a:endParaRPr lang="en-US" sz="2800" dirty="0">
              <a:latin typeface="Bookman Old Style" panose="02050604050505020204" pitchFamily="18" charset="0"/>
            </a:endParaRPr>
          </a:p>
        </p:txBody>
      </p:sp>
      <p:pic>
        <p:nvPicPr>
          <p:cNvPr id="2" name="Picture 1"/>
          <p:cNvPicPr>
            <a:picLocks noChangeAspect="1"/>
          </p:cNvPicPr>
          <p:nvPr/>
        </p:nvPicPr>
        <p:blipFill>
          <a:blip r:embed="rId2"/>
          <a:stretch>
            <a:fillRect/>
          </a:stretch>
        </p:blipFill>
        <p:spPr>
          <a:xfrm>
            <a:off x="1358178" y="1484168"/>
            <a:ext cx="8701448" cy="2422814"/>
          </a:xfrm>
          <a:prstGeom prst="rect">
            <a:avLst/>
          </a:prstGeom>
        </p:spPr>
      </p:pic>
    </p:spTree>
    <p:extLst>
      <p:ext uri="{BB962C8B-B14F-4D97-AF65-F5344CB8AC3E}">
        <p14:creationId xmlns:p14="http://schemas.microsoft.com/office/powerpoint/2010/main" val="374837074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739900" y="5435600"/>
            <a:ext cx="8953500" cy="5672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smtClean="0">
                <a:solidFill>
                  <a:schemeClr val="tx1"/>
                </a:solidFill>
              </a:rPr>
              <a:t>As model is giving 90 %  accuracy , therefore, we points are divert from the actual value</a:t>
            </a:r>
          </a:p>
        </p:txBody>
      </p:sp>
      <p:sp>
        <p:nvSpPr>
          <p:cNvPr id="7" name="Title 1"/>
          <p:cNvSpPr txBox="1">
            <a:spLocks/>
          </p:cNvSpPr>
          <p:nvPr/>
        </p:nvSpPr>
        <p:spPr>
          <a:xfrm>
            <a:off x="1739900" y="406400"/>
            <a:ext cx="9105900" cy="749300"/>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dirty="0" smtClean="0">
                <a:latin typeface="Bookman Old Style" panose="02050604050505020204" pitchFamily="18" charset="0"/>
              </a:rPr>
              <a:t>Graph for model performance</a:t>
            </a:r>
            <a:endParaRPr lang="en-US" dirty="0">
              <a:latin typeface="Bookman Old Style" panose="02050604050505020204" pitchFamily="18" charset="0"/>
            </a:endParaRPr>
          </a:p>
        </p:txBody>
      </p:sp>
      <p:sp>
        <p:nvSpPr>
          <p:cNvPr id="5" name="Title 1"/>
          <p:cNvSpPr>
            <a:spLocks noGrp="1"/>
          </p:cNvSpPr>
          <p:nvPr>
            <p:ph type="title"/>
          </p:nvPr>
        </p:nvSpPr>
        <p:spPr>
          <a:xfrm>
            <a:off x="1069848" y="931333"/>
            <a:ext cx="10058400" cy="429876"/>
          </a:xfrm>
        </p:spPr>
        <p:txBody>
          <a:bodyPr>
            <a:normAutofit fontScale="90000"/>
          </a:bodyPr>
          <a:lstStyle/>
          <a:p>
            <a:r>
              <a:rPr lang="en-US" sz="2800" dirty="0" smtClean="0">
                <a:latin typeface="Bookman Old Style" panose="02050604050505020204" pitchFamily="18" charset="0"/>
              </a:rPr>
              <a:t>Performance Graph</a:t>
            </a:r>
            <a:endParaRPr lang="en-US" sz="2800" dirty="0">
              <a:latin typeface="Bookman Old Style" panose="020506040505050202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4526" y="1781741"/>
            <a:ext cx="8815601" cy="3448350"/>
          </a:xfrm>
          <a:prstGeom prst="rect">
            <a:avLst/>
          </a:prstGeom>
        </p:spPr>
      </p:pic>
    </p:spTree>
    <p:extLst>
      <p:ext uri="{BB962C8B-B14F-4D97-AF65-F5344CB8AC3E}">
        <p14:creationId xmlns:p14="http://schemas.microsoft.com/office/powerpoint/2010/main" val="154944168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734300" y="1359121"/>
            <a:ext cx="3479800" cy="466067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smtClean="0">
                <a:solidFill>
                  <a:schemeClr val="tx1"/>
                </a:solidFill>
              </a:rPr>
              <a:t>Deployed model by using pickle library of python</a:t>
            </a:r>
          </a:p>
          <a:p>
            <a:pPr marL="285750" indent="-285750">
              <a:buFont typeface="Wingdings" panose="05000000000000000000" pitchFamily="2" charset="2"/>
              <a:buChar char="Ø"/>
            </a:pPr>
            <a:endParaRPr lang="en-US" dirty="0">
              <a:solidFill>
                <a:schemeClr val="tx1"/>
              </a:solidFill>
            </a:endParaRPr>
          </a:p>
          <a:p>
            <a:pPr marL="285750" indent="-285750">
              <a:buFont typeface="Wingdings" panose="05000000000000000000" pitchFamily="2" charset="2"/>
              <a:buChar char="Ø"/>
            </a:pPr>
            <a:r>
              <a:rPr lang="en-US" dirty="0" smtClean="0">
                <a:solidFill>
                  <a:schemeClr val="tx1"/>
                </a:solidFill>
              </a:rPr>
              <a:t>After deploying the model same model imported and checked accuracy of that same model and found model is giving 0.90 accuracy as previous. </a:t>
            </a:r>
          </a:p>
          <a:p>
            <a:pPr marL="285750" indent="-285750">
              <a:buFont typeface="Wingdings" panose="05000000000000000000" pitchFamily="2" charset="2"/>
              <a:buChar char="Ø"/>
            </a:pPr>
            <a:endParaRPr lang="en-US" dirty="0" smtClean="0">
              <a:solidFill>
                <a:schemeClr val="tx1"/>
              </a:solidFill>
            </a:endParaRPr>
          </a:p>
          <a:p>
            <a:pPr marL="285750" indent="-285750">
              <a:buFont typeface="Wingdings" panose="05000000000000000000" pitchFamily="2" charset="2"/>
              <a:buChar char="Ø"/>
            </a:pPr>
            <a:r>
              <a:rPr lang="en-US" dirty="0" smtClean="0">
                <a:solidFill>
                  <a:schemeClr val="tx1"/>
                </a:solidFill>
              </a:rPr>
              <a:t>Means deploy process is successfully executed </a:t>
            </a:r>
          </a:p>
        </p:txBody>
      </p:sp>
      <p:sp>
        <p:nvSpPr>
          <p:cNvPr id="7" name="Title 1"/>
          <p:cNvSpPr txBox="1">
            <a:spLocks/>
          </p:cNvSpPr>
          <p:nvPr/>
        </p:nvSpPr>
        <p:spPr>
          <a:xfrm>
            <a:off x="1739900" y="457200"/>
            <a:ext cx="9105900" cy="55880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3600" dirty="0" smtClean="0">
                <a:solidFill>
                  <a:schemeClr val="tx1"/>
                </a:solidFill>
                <a:latin typeface="Bookman Old Style" panose="02050604050505020204" pitchFamily="18" charset="0"/>
              </a:rPr>
              <a:t>Deploy and load model</a:t>
            </a:r>
            <a:endParaRPr lang="en-US" sz="3600" dirty="0">
              <a:solidFill>
                <a:schemeClr val="tx1"/>
              </a:solidFill>
              <a:latin typeface="Bookman Old Style" panose="02050604050505020204" pitchFamily="18" charset="0"/>
            </a:endParaRPr>
          </a:p>
        </p:txBody>
      </p:sp>
      <p:pic>
        <p:nvPicPr>
          <p:cNvPr id="2" name="Picture 1"/>
          <p:cNvPicPr>
            <a:picLocks noChangeAspect="1"/>
          </p:cNvPicPr>
          <p:nvPr/>
        </p:nvPicPr>
        <p:blipFill>
          <a:blip r:embed="rId3"/>
          <a:stretch>
            <a:fillRect/>
          </a:stretch>
        </p:blipFill>
        <p:spPr>
          <a:xfrm>
            <a:off x="1178069" y="1553008"/>
            <a:ext cx="6219825" cy="4105275"/>
          </a:xfrm>
          <a:prstGeom prst="rect">
            <a:avLst/>
          </a:prstGeom>
        </p:spPr>
      </p:pic>
    </p:spTree>
    <p:extLst>
      <p:ext uri="{BB962C8B-B14F-4D97-AF65-F5344CB8AC3E}">
        <p14:creationId xmlns:p14="http://schemas.microsoft.com/office/powerpoint/2010/main" val="11921243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39900" y="295707"/>
            <a:ext cx="9105900" cy="720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3600" dirty="0" smtClean="0">
                <a:solidFill>
                  <a:schemeClr val="tx1"/>
                </a:solidFill>
                <a:latin typeface="Bookman Old Style" panose="02050604050505020204" pitchFamily="18" charset="0"/>
              </a:rPr>
              <a:t>Conclusion</a:t>
            </a:r>
            <a:endParaRPr lang="en-US" sz="3600" dirty="0">
              <a:solidFill>
                <a:schemeClr val="tx1"/>
              </a:solidFill>
              <a:latin typeface="Bookman Old Style" panose="02050604050505020204" pitchFamily="18" charset="0"/>
            </a:endParaRPr>
          </a:p>
        </p:txBody>
      </p:sp>
      <p:sp>
        <p:nvSpPr>
          <p:cNvPr id="4" name="Rectangle 3"/>
          <p:cNvSpPr/>
          <p:nvPr/>
        </p:nvSpPr>
        <p:spPr>
          <a:xfrm>
            <a:off x="8610600" y="1430866"/>
            <a:ext cx="2569042" cy="437726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smtClean="0">
                <a:solidFill>
                  <a:schemeClr val="tx1"/>
                </a:solidFill>
              </a:rPr>
              <a:t>One </a:t>
            </a:r>
            <a:r>
              <a:rPr lang="en-US" dirty="0" err="1" smtClean="0">
                <a:solidFill>
                  <a:schemeClr val="tx1"/>
                </a:solidFill>
              </a:rPr>
              <a:t>dataframe</a:t>
            </a:r>
            <a:r>
              <a:rPr lang="en-US" dirty="0" smtClean="0">
                <a:solidFill>
                  <a:schemeClr val="tx1"/>
                </a:solidFill>
              </a:rPr>
              <a:t> is created by the name “conclusion”, in this </a:t>
            </a:r>
            <a:r>
              <a:rPr lang="en-US" dirty="0" err="1" smtClean="0">
                <a:solidFill>
                  <a:schemeClr val="tx1"/>
                </a:solidFill>
              </a:rPr>
              <a:t>dataframe</a:t>
            </a:r>
            <a:r>
              <a:rPr lang="en-US" dirty="0" smtClean="0">
                <a:solidFill>
                  <a:schemeClr val="tx1"/>
                </a:solidFill>
              </a:rPr>
              <a:t> both (predicted and </a:t>
            </a:r>
            <a:r>
              <a:rPr lang="en-US" dirty="0" err="1" smtClean="0">
                <a:solidFill>
                  <a:schemeClr val="tx1"/>
                </a:solidFill>
              </a:rPr>
              <a:t>acutal</a:t>
            </a:r>
            <a:r>
              <a:rPr lang="en-US" dirty="0" smtClean="0">
                <a:solidFill>
                  <a:schemeClr val="tx1"/>
                </a:solidFill>
              </a:rPr>
              <a:t> ) values will be imputed.</a:t>
            </a:r>
          </a:p>
          <a:p>
            <a:pPr marL="285750" indent="-285750">
              <a:buFont typeface="Wingdings" panose="05000000000000000000" pitchFamily="2" charset="2"/>
              <a:buChar char="Ø"/>
            </a:pPr>
            <a:endParaRPr lang="en-US" dirty="0">
              <a:solidFill>
                <a:schemeClr val="tx1"/>
              </a:solidFill>
            </a:endParaRPr>
          </a:p>
          <a:p>
            <a:pPr marL="285750" indent="-285750">
              <a:buFont typeface="Wingdings" panose="05000000000000000000" pitchFamily="2" charset="2"/>
              <a:buChar char="Ø"/>
            </a:pPr>
            <a:r>
              <a:rPr lang="en-US" dirty="0" smtClean="0">
                <a:solidFill>
                  <a:schemeClr val="tx1"/>
                </a:solidFill>
              </a:rPr>
              <a:t>By this </a:t>
            </a:r>
            <a:r>
              <a:rPr lang="en-US" dirty="0" err="1" smtClean="0">
                <a:solidFill>
                  <a:schemeClr val="tx1"/>
                </a:solidFill>
              </a:rPr>
              <a:t>dataframe</a:t>
            </a:r>
            <a:r>
              <a:rPr lang="en-US" dirty="0" smtClean="0">
                <a:solidFill>
                  <a:schemeClr val="tx1"/>
                </a:solidFill>
              </a:rPr>
              <a:t> one can see the difference between actual and predicted value </a:t>
            </a:r>
            <a:endParaRPr lang="en-US" dirty="0">
              <a:solidFill>
                <a:schemeClr val="tx1"/>
              </a:solidFill>
            </a:endParaRPr>
          </a:p>
        </p:txBody>
      </p:sp>
      <p:pic>
        <p:nvPicPr>
          <p:cNvPr id="3" name="Picture 2"/>
          <p:cNvPicPr>
            <a:picLocks noChangeAspect="1"/>
          </p:cNvPicPr>
          <p:nvPr/>
        </p:nvPicPr>
        <p:blipFill>
          <a:blip r:embed="rId3"/>
          <a:stretch>
            <a:fillRect/>
          </a:stretch>
        </p:blipFill>
        <p:spPr>
          <a:xfrm>
            <a:off x="919163" y="1091405"/>
            <a:ext cx="5076825" cy="1476375"/>
          </a:xfrm>
          <a:prstGeom prst="rect">
            <a:avLst/>
          </a:prstGeom>
        </p:spPr>
      </p:pic>
      <p:pic>
        <p:nvPicPr>
          <p:cNvPr id="5" name="Picture 4"/>
          <p:cNvPicPr>
            <a:picLocks noChangeAspect="1"/>
          </p:cNvPicPr>
          <p:nvPr/>
        </p:nvPicPr>
        <p:blipFill>
          <a:blip r:embed="rId4"/>
          <a:stretch>
            <a:fillRect/>
          </a:stretch>
        </p:blipFill>
        <p:spPr>
          <a:xfrm>
            <a:off x="890154" y="2643186"/>
            <a:ext cx="7568046" cy="1952625"/>
          </a:xfrm>
          <a:prstGeom prst="rect">
            <a:avLst/>
          </a:prstGeom>
        </p:spPr>
      </p:pic>
    </p:spTree>
    <p:extLst>
      <p:ext uri="{BB962C8B-B14F-4D97-AF65-F5344CB8AC3E}">
        <p14:creationId xmlns:p14="http://schemas.microsoft.com/office/powerpoint/2010/main" val="258909485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39900" y="295707"/>
            <a:ext cx="9105900" cy="720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3600" dirty="0" smtClean="0">
                <a:solidFill>
                  <a:schemeClr val="tx1"/>
                </a:solidFill>
                <a:latin typeface="Bookman Old Style" panose="02050604050505020204" pitchFamily="18" charset="0"/>
              </a:rPr>
              <a:t>Conclusion</a:t>
            </a:r>
            <a:endParaRPr lang="en-US" sz="3600" dirty="0">
              <a:solidFill>
                <a:schemeClr val="tx1"/>
              </a:solidFill>
              <a:latin typeface="Bookman Old Style" panose="02050604050505020204" pitchFamily="18" charset="0"/>
            </a:endParaRPr>
          </a:p>
        </p:txBody>
      </p:sp>
      <p:sp>
        <p:nvSpPr>
          <p:cNvPr id="4" name="Rectangle 3"/>
          <p:cNvSpPr/>
          <p:nvPr/>
        </p:nvSpPr>
        <p:spPr>
          <a:xfrm>
            <a:off x="6231467" y="2175933"/>
            <a:ext cx="4267200" cy="336126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smtClean="0">
                <a:solidFill>
                  <a:schemeClr val="tx1"/>
                </a:solidFill>
              </a:rPr>
              <a:t>Comparing some value of actual dataset with predicted value by model</a:t>
            </a:r>
            <a:endParaRPr lang="en-US" dirty="0">
              <a:solidFill>
                <a:schemeClr val="tx1"/>
              </a:solidFill>
            </a:endParaRPr>
          </a:p>
        </p:txBody>
      </p:sp>
      <p:pic>
        <p:nvPicPr>
          <p:cNvPr id="2" name="Picture 1"/>
          <p:cNvPicPr>
            <a:picLocks noChangeAspect="1"/>
          </p:cNvPicPr>
          <p:nvPr/>
        </p:nvPicPr>
        <p:blipFill>
          <a:blip r:embed="rId3"/>
          <a:stretch>
            <a:fillRect/>
          </a:stretch>
        </p:blipFill>
        <p:spPr>
          <a:xfrm>
            <a:off x="1302328" y="1722726"/>
            <a:ext cx="3581400" cy="3495675"/>
          </a:xfrm>
          <a:prstGeom prst="rect">
            <a:avLst/>
          </a:prstGeom>
        </p:spPr>
      </p:pic>
    </p:spTree>
    <p:extLst>
      <p:ext uri="{BB962C8B-B14F-4D97-AF65-F5344CB8AC3E}">
        <p14:creationId xmlns:p14="http://schemas.microsoft.com/office/powerpoint/2010/main" val="21637004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678517" y="571500"/>
            <a:ext cx="9105900" cy="465282"/>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3600" dirty="0" smtClean="0">
                <a:solidFill>
                  <a:schemeClr val="tx1"/>
                </a:solidFill>
                <a:latin typeface="Bookman Old Style" panose="02050604050505020204" pitchFamily="18" charset="0"/>
              </a:rPr>
              <a:t>Prediction for testing dataset</a:t>
            </a:r>
            <a:endParaRPr lang="en-US" sz="3600" dirty="0">
              <a:solidFill>
                <a:schemeClr val="tx1"/>
              </a:solidFill>
              <a:latin typeface="Bookman Old Style" panose="02050604050505020204" pitchFamily="18" charset="0"/>
            </a:endParaRPr>
          </a:p>
        </p:txBody>
      </p:sp>
      <p:sp>
        <p:nvSpPr>
          <p:cNvPr id="4" name="Rectangle 3"/>
          <p:cNvSpPr/>
          <p:nvPr/>
        </p:nvSpPr>
        <p:spPr>
          <a:xfrm>
            <a:off x="5756564" y="5590309"/>
            <a:ext cx="2487276" cy="4248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smtClean="0">
                <a:solidFill>
                  <a:schemeClr val="tx1"/>
                </a:solidFill>
              </a:rPr>
              <a:t>…</a:t>
            </a:r>
            <a:endParaRPr lang="en-US" dirty="0">
              <a:solidFill>
                <a:schemeClr val="tx1"/>
              </a:solidFill>
            </a:endParaRPr>
          </a:p>
        </p:txBody>
      </p:sp>
      <p:pic>
        <p:nvPicPr>
          <p:cNvPr id="3" name="Picture 2"/>
          <p:cNvPicPr>
            <a:picLocks noChangeAspect="1"/>
          </p:cNvPicPr>
          <p:nvPr/>
        </p:nvPicPr>
        <p:blipFill>
          <a:blip r:embed="rId3"/>
          <a:stretch>
            <a:fillRect/>
          </a:stretch>
        </p:blipFill>
        <p:spPr>
          <a:xfrm>
            <a:off x="1301894" y="1130156"/>
            <a:ext cx="9401175" cy="1323975"/>
          </a:xfrm>
          <a:prstGeom prst="rect">
            <a:avLst/>
          </a:prstGeom>
        </p:spPr>
      </p:pic>
      <p:pic>
        <p:nvPicPr>
          <p:cNvPr id="6" name="Picture 5"/>
          <p:cNvPicPr>
            <a:picLocks noChangeAspect="1"/>
          </p:cNvPicPr>
          <p:nvPr/>
        </p:nvPicPr>
        <p:blipFill>
          <a:blip r:embed="rId4"/>
          <a:stretch>
            <a:fillRect/>
          </a:stretch>
        </p:blipFill>
        <p:spPr>
          <a:xfrm>
            <a:off x="1301894" y="2454132"/>
            <a:ext cx="9401175" cy="3406342"/>
          </a:xfrm>
          <a:prstGeom prst="rect">
            <a:avLst/>
          </a:prstGeom>
        </p:spPr>
      </p:pic>
    </p:spTree>
    <p:extLst>
      <p:ext uri="{BB962C8B-B14F-4D97-AF65-F5344CB8AC3E}">
        <p14:creationId xmlns:p14="http://schemas.microsoft.com/office/powerpoint/2010/main" val="415476471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Bookman Old Style" panose="02050604050505020204" pitchFamily="18" charset="0"/>
              </a:rPr>
              <a:t>Thanks you </a:t>
            </a:r>
            <a:endParaRPr lang="en-US" dirty="0">
              <a:latin typeface="Bookman Old Style" panose="02050604050505020204" pitchFamily="18" charset="0"/>
            </a:endParaRPr>
          </a:p>
        </p:txBody>
      </p:sp>
    </p:spTree>
    <p:extLst>
      <p:ext uri="{BB962C8B-B14F-4D97-AF65-F5344CB8AC3E}">
        <p14:creationId xmlns:p14="http://schemas.microsoft.com/office/powerpoint/2010/main" val="104116956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D9B247"/>
      </a:accent1>
      <a:accent2>
        <a:srgbClr val="CC702D"/>
      </a:accent2>
      <a:accent3>
        <a:srgbClr val="B53A31"/>
      </a:accent3>
      <a:accent4>
        <a:srgbClr val="815F56"/>
      </a:accent4>
      <a:accent5>
        <a:srgbClr val="AE9E7C"/>
      </a:accent5>
      <a:accent6>
        <a:srgbClr val="7B8865"/>
      </a:accent6>
      <a:hlink>
        <a:srgbClr val="BB7826"/>
      </a:hlink>
      <a:folHlink>
        <a:srgbClr val="CF9C5F"/>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E4E49EB0-FB00-41F5-9359-4843D783A23D}"/>
    </a:ext>
  </a:extLst>
</a:theme>
</file>

<file path=docProps/app.xml><?xml version="1.0" encoding="utf-8"?>
<Properties xmlns="http://schemas.openxmlformats.org/officeDocument/2006/extended-properties" xmlns:vt="http://schemas.openxmlformats.org/officeDocument/2006/docPropsVTypes">
  <Template>Organic</Template>
  <TotalTime>723</TotalTime>
  <Words>1925</Words>
  <Application>Microsoft Office PowerPoint</Application>
  <PresentationFormat>Widescreen</PresentationFormat>
  <Paragraphs>191</Paragraphs>
  <Slides>97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97</vt:i4>
      </vt:variant>
    </vt:vector>
  </HeadingPairs>
  <TitlesOfParts>
    <vt:vector size="102" baseType="lpstr">
      <vt:lpstr>Arial</vt:lpstr>
      <vt:lpstr>Bookman Old Style</vt:lpstr>
      <vt:lpstr>Garamond</vt:lpstr>
      <vt:lpstr>Wingdings</vt:lpstr>
      <vt:lpstr>Organic</vt:lpstr>
      <vt:lpstr>HOUSE PRIZE PREDICTION MODEL</vt:lpstr>
      <vt:lpstr>Problem Statement</vt:lpstr>
      <vt:lpstr>Problem Statement</vt:lpstr>
      <vt:lpstr>Loading dataset</vt:lpstr>
      <vt:lpstr>Information of dataset</vt:lpstr>
      <vt:lpstr>Datatype of feature</vt:lpstr>
      <vt:lpstr>Checking null values</vt:lpstr>
      <vt:lpstr>Checking null values</vt:lpstr>
      <vt:lpstr>Removing null values</vt:lpstr>
      <vt:lpstr>Removing null values</vt:lpstr>
      <vt:lpstr>Removing null values</vt:lpstr>
      <vt:lpstr>Removing null values</vt:lpstr>
      <vt:lpstr>Checking null values</vt:lpstr>
      <vt:lpstr>Checking null values</vt:lpstr>
      <vt:lpstr>Data Preprocessing </vt:lpstr>
      <vt:lpstr>Data Preprocessing </vt:lpstr>
      <vt:lpstr>Data Preprocessing </vt:lpstr>
      <vt:lpstr>Visualization</vt:lpstr>
      <vt:lpstr>Visualization</vt:lpstr>
      <vt:lpstr>Visualization</vt:lpstr>
      <vt:lpstr>Visualization</vt:lpstr>
      <vt:lpstr>Visualization</vt:lpstr>
      <vt:lpstr>Visualization</vt:lpstr>
      <vt:lpstr>Visualization</vt:lpstr>
      <vt:lpstr>Visualization</vt:lpstr>
      <vt:lpstr>Visualization</vt:lpstr>
      <vt:lpstr>Visualization</vt:lpstr>
      <vt:lpstr>Visualization</vt:lpstr>
      <vt:lpstr>Visualization</vt:lpstr>
      <vt:lpstr>Visualization</vt:lpstr>
      <vt:lpstr>Visualization</vt:lpstr>
      <vt:lpstr>Visualization</vt:lpstr>
      <vt:lpstr>Visualization</vt:lpstr>
      <vt:lpstr>Visualization</vt:lpstr>
      <vt:lpstr>Visualization</vt:lpstr>
      <vt:lpstr>Visualization</vt:lpstr>
      <vt:lpstr>Visualization</vt:lpstr>
      <vt:lpstr>Visualization</vt:lpstr>
      <vt:lpstr>Visualization</vt:lpstr>
      <vt:lpstr>Visualization</vt:lpstr>
      <vt:lpstr>Visualization</vt:lpstr>
      <vt:lpstr>Visualization</vt:lpstr>
      <vt:lpstr>Visualization</vt:lpstr>
      <vt:lpstr>Visualization</vt:lpstr>
      <vt:lpstr>Visualization</vt:lpstr>
      <vt:lpstr>Visualization</vt:lpstr>
      <vt:lpstr>Visualization</vt:lpstr>
      <vt:lpstr>Bivariate Analysis</vt:lpstr>
      <vt:lpstr>Bivariate Analysis</vt:lpstr>
      <vt:lpstr>Bivariate Analysis</vt:lpstr>
      <vt:lpstr>Bivariate Analysis</vt:lpstr>
      <vt:lpstr>Bivariate Analysis</vt:lpstr>
      <vt:lpstr>Bivariate Analysis</vt:lpstr>
      <vt:lpstr>Bivariate Analysis</vt:lpstr>
      <vt:lpstr>Bivariate Analysis</vt:lpstr>
      <vt:lpstr>Bivariate Analysis</vt:lpstr>
      <vt:lpstr>Bivariate Analysis</vt:lpstr>
      <vt:lpstr>Bivariate Analysis</vt:lpstr>
      <vt:lpstr>Bivariate Analysis</vt:lpstr>
      <vt:lpstr>Bivariate Analysis</vt:lpstr>
      <vt:lpstr>Bivariate Analysis</vt:lpstr>
      <vt:lpstr>Bivariate Analysis</vt:lpstr>
      <vt:lpstr>Bivariate Analysis</vt:lpstr>
      <vt:lpstr>Bivariate Analysis</vt:lpstr>
      <vt:lpstr>Bivariate Analysis</vt:lpstr>
      <vt:lpstr>Bivariate Analysis</vt:lpstr>
      <vt:lpstr>Bivariate Analysis</vt:lpstr>
      <vt:lpstr>Bivariate Analysis</vt:lpstr>
      <vt:lpstr>Correlation of columns</vt:lpstr>
      <vt:lpstr>Describe Dataset</vt:lpstr>
      <vt:lpstr>Pair Plot of Dataset</vt:lpstr>
      <vt:lpstr>Applied Encoding </vt:lpstr>
      <vt:lpstr>Impact of Target variable</vt:lpstr>
      <vt:lpstr>Outliers not remove due to heavy loss</vt:lpstr>
      <vt:lpstr>Separating data into x and y form</vt:lpstr>
      <vt:lpstr>Removing Skewness</vt:lpstr>
      <vt:lpstr>Multicollinearity </vt:lpstr>
      <vt:lpstr>Applied Standard Scaling </vt:lpstr>
      <vt:lpstr>Machine learning</vt:lpstr>
      <vt:lpstr>Linear Regression model</vt:lpstr>
      <vt:lpstr>Decision Tree Regressor Model</vt:lpstr>
      <vt:lpstr>kNeighbors Regressor Model</vt:lpstr>
      <vt:lpstr>Applied Bagging and Boosting techniques</vt:lpstr>
      <vt:lpstr>Random Forest regressor model</vt:lpstr>
      <vt:lpstr>Adaboostregressor model</vt:lpstr>
      <vt:lpstr>Xgboost regressor model</vt:lpstr>
      <vt:lpstr>Gradient Boosting Regressor</vt:lpstr>
      <vt:lpstr>Ensemble Technique of GradientboostingClassifier</vt:lpstr>
      <vt:lpstr>Ensemble Technique of GradientboostingClassifier</vt:lpstr>
      <vt:lpstr>PowerPoint Presentation</vt:lpstr>
      <vt:lpstr>Final Model Performance</vt:lpstr>
      <vt:lpstr>Performance Graph</vt:lpstr>
      <vt:lpstr>PowerPoint Presentation</vt:lpstr>
      <vt:lpstr>PowerPoint Presentation</vt:lpstr>
      <vt:lpstr>PowerPoint Presentation</vt:lpstr>
      <vt:lpstr>PowerPoint Presentation</vt:lpstr>
      <vt:lpstr>Thanks you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 Credit Defaulter Project</dc:title>
  <dc:creator>DGM Pers</dc:creator>
  <cp:lastModifiedBy>DGM Pers</cp:lastModifiedBy>
  <cp:revision>232</cp:revision>
  <dcterms:created xsi:type="dcterms:W3CDTF">2022-01-10T07:39:01Z</dcterms:created>
  <dcterms:modified xsi:type="dcterms:W3CDTF">2022-02-08T12:39:32Z</dcterms:modified>
</cp:coreProperties>
</file>